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41" r:id="rId2"/>
    <p:sldId id="546" r:id="rId3"/>
    <p:sldId id="547" r:id="rId4"/>
    <p:sldId id="521" r:id="rId5"/>
    <p:sldId id="544" r:id="rId6"/>
    <p:sldId id="527" r:id="rId7"/>
    <p:sldId id="533" r:id="rId8"/>
    <p:sldId id="520" r:id="rId9"/>
    <p:sldId id="550" r:id="rId10"/>
    <p:sldId id="514" r:id="rId11"/>
    <p:sldId id="551" r:id="rId12"/>
    <p:sldId id="415" r:id="rId13"/>
    <p:sldId id="549" r:id="rId14"/>
    <p:sldId id="542" r:id="rId15"/>
    <p:sldId id="417" r:id="rId16"/>
    <p:sldId id="545" r:id="rId17"/>
    <p:sldId id="519" r:id="rId18"/>
    <p:sldId id="543" r:id="rId19"/>
    <p:sldId id="510" r:id="rId20"/>
    <p:sldId id="548" r:id="rId21"/>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38" autoAdjust="0"/>
    <p:restoredTop sz="92530" autoAdjust="0"/>
  </p:normalViewPr>
  <p:slideViewPr>
    <p:cSldViewPr snapToGrid="0" showGuides="1">
      <p:cViewPr varScale="1">
        <p:scale>
          <a:sx n="97" d="100"/>
          <a:sy n="97" d="100"/>
        </p:scale>
        <p:origin x="84" y="13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2A5C925-C146-453C-975E-E3393D3EA745}" type="datetimeFigureOut">
              <a:rPr lang="de-DE" smtClean="0"/>
              <a:t>11.07.2024</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39D9529-AA09-4281-A9D1-A79B961A26AC}" type="slidenum">
              <a:rPr lang="de-DE" smtClean="0"/>
              <a:t>‹Nr.›</a:t>
            </a:fld>
            <a:endParaRPr lang="de-DE"/>
          </a:p>
        </p:txBody>
      </p:sp>
    </p:spTree>
    <p:extLst>
      <p:ext uri="{BB962C8B-B14F-4D97-AF65-F5344CB8AC3E}">
        <p14:creationId xmlns:p14="http://schemas.microsoft.com/office/powerpoint/2010/main" val="36345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BB74F9-C938-43D4-B9F2-661C6595F2C6}" type="datetimeFigureOut">
              <a:rPr lang="de-DE" smtClean="0"/>
              <a:pPr/>
              <a:t>11.07.2024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38F01CF-D28F-4EA1-9A42-BDCCE1A5EEE3}" type="slidenum">
              <a:rPr lang="de-DE" smtClean="0"/>
              <a:pPr/>
              <a:t>‹Nr.›</a:t>
            </a:fld>
            <a:endParaRPr lang="de-DE"/>
          </a:p>
        </p:txBody>
      </p:sp>
    </p:spTree>
    <p:extLst>
      <p:ext uri="{BB962C8B-B14F-4D97-AF65-F5344CB8AC3E}">
        <p14:creationId xmlns:p14="http://schemas.microsoft.com/office/powerpoint/2010/main" val="3845297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a:t>
            </a:fld>
            <a:endParaRPr lang="de-DE"/>
          </a:p>
        </p:txBody>
      </p:sp>
    </p:spTree>
    <p:extLst>
      <p:ext uri="{BB962C8B-B14F-4D97-AF65-F5344CB8AC3E}">
        <p14:creationId xmlns:p14="http://schemas.microsoft.com/office/powerpoint/2010/main" val="4086664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10</a:t>
            </a:fld>
            <a:endParaRPr lang="de-DE"/>
          </a:p>
        </p:txBody>
      </p:sp>
    </p:spTree>
    <p:extLst>
      <p:ext uri="{BB962C8B-B14F-4D97-AF65-F5344CB8AC3E}">
        <p14:creationId xmlns:p14="http://schemas.microsoft.com/office/powerpoint/2010/main" val="172190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11</a:t>
            </a:fld>
            <a:endParaRPr lang="de-DE"/>
          </a:p>
        </p:txBody>
      </p:sp>
    </p:spTree>
    <p:extLst>
      <p:ext uri="{BB962C8B-B14F-4D97-AF65-F5344CB8AC3E}">
        <p14:creationId xmlns:p14="http://schemas.microsoft.com/office/powerpoint/2010/main" val="88395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12</a:t>
            </a:fld>
            <a:endParaRPr lang="de-DE"/>
          </a:p>
        </p:txBody>
      </p:sp>
    </p:spTree>
    <p:extLst>
      <p:ext uri="{BB962C8B-B14F-4D97-AF65-F5344CB8AC3E}">
        <p14:creationId xmlns:p14="http://schemas.microsoft.com/office/powerpoint/2010/main" val="124165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38F01CF-D28F-4EA1-9A42-BDCCE1A5EEE3}" type="slidenum">
              <a:rPr lang="de-DE" smtClean="0"/>
              <a:pPr/>
              <a:t>13</a:t>
            </a:fld>
            <a:endParaRPr lang="de-DE" dirty="0"/>
          </a:p>
        </p:txBody>
      </p:sp>
    </p:spTree>
    <p:extLst>
      <p:ext uri="{BB962C8B-B14F-4D97-AF65-F5344CB8AC3E}">
        <p14:creationId xmlns:p14="http://schemas.microsoft.com/office/powerpoint/2010/main" val="3034101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14</a:t>
            </a:fld>
            <a:endParaRPr lang="de-DE"/>
          </a:p>
        </p:txBody>
      </p:sp>
    </p:spTree>
    <p:extLst>
      <p:ext uri="{BB962C8B-B14F-4D97-AF65-F5344CB8AC3E}">
        <p14:creationId xmlns:p14="http://schemas.microsoft.com/office/powerpoint/2010/main" val="2711878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15</a:t>
            </a:fld>
            <a:endParaRPr lang="de-DE"/>
          </a:p>
        </p:txBody>
      </p:sp>
    </p:spTree>
    <p:extLst>
      <p:ext uri="{BB962C8B-B14F-4D97-AF65-F5344CB8AC3E}">
        <p14:creationId xmlns:p14="http://schemas.microsoft.com/office/powerpoint/2010/main" val="4362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16</a:t>
            </a:fld>
            <a:endParaRPr lang="de-DE"/>
          </a:p>
        </p:txBody>
      </p:sp>
    </p:spTree>
    <p:extLst>
      <p:ext uri="{BB962C8B-B14F-4D97-AF65-F5344CB8AC3E}">
        <p14:creationId xmlns:p14="http://schemas.microsoft.com/office/powerpoint/2010/main" val="892133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17</a:t>
            </a:fld>
            <a:endParaRPr lang="de-DE"/>
          </a:p>
        </p:txBody>
      </p:sp>
    </p:spTree>
    <p:extLst>
      <p:ext uri="{BB962C8B-B14F-4D97-AF65-F5344CB8AC3E}">
        <p14:creationId xmlns:p14="http://schemas.microsoft.com/office/powerpoint/2010/main" val="136096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Straßenkörper wird diese Woche fertiggestellt. Borde müssen noch gesetzt und die Zufahrten gepflastert werden. Anschließend wird der barrierefreie Gehweg zur Überquerung der Dünenstraße erfolgen. Die Straße wird mittels Zustandsfeststellung so schnell wie möglich freigegeben werden. Böschungssicherung am Durchlass sowie Verlegung des TTE-Pflasters im Bereich Straßenkörper und Kirchweg wird als Abschluss folgen. Fertigstellung ist für Ende Juni/Anfang Juli 2024 geplant.</a:t>
            </a:r>
          </a:p>
          <a:p>
            <a:endParaRPr lang="de-DE" dirty="0"/>
          </a:p>
        </p:txBody>
      </p:sp>
      <p:sp>
        <p:nvSpPr>
          <p:cNvPr id="4" name="Foliennummernplatzhalter 3"/>
          <p:cNvSpPr>
            <a:spLocks noGrp="1"/>
          </p:cNvSpPr>
          <p:nvPr>
            <p:ph type="sldNum" sz="quarter" idx="10"/>
          </p:nvPr>
        </p:nvSpPr>
        <p:spPr/>
        <p:txBody>
          <a:bodyPr/>
          <a:lstStyle/>
          <a:p>
            <a:fld id="{338F01CF-D28F-4EA1-9A42-BDCCE1A5EEE3}" type="slidenum">
              <a:rPr lang="de-DE" smtClean="0"/>
              <a:pPr/>
              <a:t>18</a:t>
            </a:fld>
            <a:endParaRPr lang="de-DE"/>
          </a:p>
        </p:txBody>
      </p:sp>
    </p:spTree>
    <p:extLst>
      <p:ext uri="{BB962C8B-B14F-4D97-AF65-F5344CB8AC3E}">
        <p14:creationId xmlns:p14="http://schemas.microsoft.com/office/powerpoint/2010/main" val="3795196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38F01CF-D28F-4EA1-9A42-BDCCE1A5EEE3}" type="slidenum">
              <a:rPr lang="de-DE" smtClean="0"/>
              <a:pPr/>
              <a:t>19</a:t>
            </a:fld>
            <a:endParaRPr lang="de-DE"/>
          </a:p>
        </p:txBody>
      </p:sp>
    </p:spTree>
    <p:extLst>
      <p:ext uri="{BB962C8B-B14F-4D97-AF65-F5344CB8AC3E}">
        <p14:creationId xmlns:p14="http://schemas.microsoft.com/office/powerpoint/2010/main" val="67339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2</a:t>
            </a:fld>
            <a:endParaRPr lang="de-DE"/>
          </a:p>
        </p:txBody>
      </p:sp>
    </p:spTree>
    <p:extLst>
      <p:ext uri="{BB962C8B-B14F-4D97-AF65-F5344CB8AC3E}">
        <p14:creationId xmlns:p14="http://schemas.microsoft.com/office/powerpoint/2010/main" val="1191926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38F01CF-D28F-4EA1-9A42-BDCCE1A5EEE3}" type="slidenum">
              <a:rPr lang="de-DE" smtClean="0"/>
              <a:pPr/>
              <a:t>20</a:t>
            </a:fld>
            <a:endParaRPr lang="de-DE"/>
          </a:p>
        </p:txBody>
      </p:sp>
    </p:spTree>
    <p:extLst>
      <p:ext uri="{BB962C8B-B14F-4D97-AF65-F5344CB8AC3E}">
        <p14:creationId xmlns:p14="http://schemas.microsoft.com/office/powerpoint/2010/main" val="222999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3</a:t>
            </a:fld>
            <a:endParaRPr lang="de-DE"/>
          </a:p>
        </p:txBody>
      </p:sp>
    </p:spTree>
    <p:extLst>
      <p:ext uri="{BB962C8B-B14F-4D97-AF65-F5344CB8AC3E}">
        <p14:creationId xmlns:p14="http://schemas.microsoft.com/office/powerpoint/2010/main" val="354728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Ggü. 10.01.2023  </a:t>
            </a:r>
            <a:r>
              <a:rPr lang="de-DE" sz="1200" b="1" kern="1200" dirty="0">
                <a:solidFill>
                  <a:schemeClr val="tx1"/>
                </a:solidFill>
                <a:effectLst/>
                <a:latin typeface="+mn-lt"/>
                <a:ea typeface="+mn-ea"/>
                <a:cs typeface="+mn-cs"/>
              </a:rPr>
              <a:t>Übernachtungen 1.901.677 Personen 340.997 Kurabgabe 3.669.633,73 € Differenz</a:t>
            </a:r>
            <a:r>
              <a:rPr lang="de-DE" sz="1200" b="1" kern="1200" baseline="0" dirty="0">
                <a:solidFill>
                  <a:schemeClr val="tx1"/>
                </a:solidFill>
                <a:effectLst/>
                <a:latin typeface="+mn-lt"/>
                <a:ea typeface="+mn-ea"/>
                <a:cs typeface="+mn-cs"/>
              </a:rPr>
              <a:t> per Aug. war noch -50TÜ, kompensiert durch Sept., Okt., Dez.</a:t>
            </a:r>
          </a:p>
          <a:p>
            <a:r>
              <a:rPr lang="de-DE" sz="1200" b="1" kern="1200" dirty="0">
                <a:solidFill>
                  <a:schemeClr val="tx1"/>
                </a:solidFill>
                <a:effectLst/>
                <a:latin typeface="+mn-lt"/>
                <a:ea typeface="+mn-ea"/>
                <a:cs typeface="+mn-cs"/>
              </a:rPr>
              <a:t>Aufenthaltsdauer 2019 – 5,34 Nächte, 2022 – 5,58 Nächte, 2023 – 5,35 Nächte; mehr Gäste (4,04%) und mehr Gästeübernachtungen (4,26 %) als im Corona-Vorjahr 2019</a:t>
            </a:r>
          </a:p>
          <a:p>
            <a:endParaRPr lang="de-DE" sz="1200" b="1"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p:txBody>
      </p:sp>
      <p:sp>
        <p:nvSpPr>
          <p:cNvPr id="4" name="Foliennummernplatzhalter 3"/>
          <p:cNvSpPr>
            <a:spLocks noGrp="1"/>
          </p:cNvSpPr>
          <p:nvPr>
            <p:ph type="sldNum" sz="quarter" idx="10"/>
          </p:nvPr>
        </p:nvSpPr>
        <p:spPr/>
        <p:txBody>
          <a:bodyPr/>
          <a:lstStyle/>
          <a:p>
            <a:fld id="{338F01CF-D28F-4EA1-9A42-BDCCE1A5EEE3}" type="slidenum">
              <a:rPr lang="de-DE" smtClean="0"/>
              <a:pPr/>
              <a:t>4</a:t>
            </a:fld>
            <a:endParaRPr lang="de-DE"/>
          </a:p>
        </p:txBody>
      </p:sp>
    </p:spTree>
    <p:extLst>
      <p:ext uri="{BB962C8B-B14F-4D97-AF65-F5344CB8AC3E}">
        <p14:creationId xmlns:p14="http://schemas.microsoft.com/office/powerpoint/2010/main" val="140286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Tageskurkarten in 2024 sind erheblich gestiegen, da wir seit diesem Jahr Tageskurkarten für Busreisende der Usedomer Bäderbahn und Trendtours erstellen. </a:t>
            </a:r>
          </a:p>
          <a:p>
            <a:r>
              <a:rPr lang="de-DE" b="1" dirty="0"/>
              <a:t>Usedomer Bäderbahn kommt monatlich mit 1 max. 2 Bussen (allerdings nicht voll) angereist. Trendtours jedoch hatte allein im April 6 Busse mit mind. 44 Personen. Im Mai liegen wir bei 18 Bussen. Im Juni sind bis jetzt 7 Busse avisiert und nach der Sommerpause werden weitere Anreisen ab September stattfinden. </a:t>
            </a:r>
          </a:p>
        </p:txBody>
      </p:sp>
      <p:sp>
        <p:nvSpPr>
          <p:cNvPr id="4" name="Foliennummernplatzhalter 3"/>
          <p:cNvSpPr>
            <a:spLocks noGrp="1"/>
          </p:cNvSpPr>
          <p:nvPr>
            <p:ph type="sldNum" sz="quarter" idx="10"/>
          </p:nvPr>
        </p:nvSpPr>
        <p:spPr/>
        <p:txBody>
          <a:bodyPr/>
          <a:lstStyle/>
          <a:p>
            <a:fld id="{338F01CF-D28F-4EA1-9A42-BDCCE1A5EEE3}" type="slidenum">
              <a:rPr lang="de-DE" smtClean="0"/>
              <a:pPr/>
              <a:t>5</a:t>
            </a:fld>
            <a:endParaRPr lang="de-DE"/>
          </a:p>
        </p:txBody>
      </p:sp>
    </p:spTree>
    <p:extLst>
      <p:ext uri="{BB962C8B-B14F-4D97-AF65-F5344CB8AC3E}">
        <p14:creationId xmlns:p14="http://schemas.microsoft.com/office/powerpoint/2010/main" val="209011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Die Tageskurkarten in 2024 sind erheblich gestiegen, da wir seit diesem Jahr Tageskurkarten für Busreisende der Usedomer Bäderbahn und Trendtours erstellen. </a:t>
            </a:r>
          </a:p>
          <a:p>
            <a:r>
              <a:rPr lang="de-DE" b="1" dirty="0"/>
              <a:t>Usedomer Bäderbahn kommt monatlich mit 1 max. 2 Bussen (allerdings nicht voll) angereist. Trendtours jedoch hatte allein im April 6 Busse mit mind. 44 Personen. Im Mai liegen wir bei 18 Bussen. Im Juni sind bis jetzt 7 Busse avisiert und nach der Sommerpause werden weitere Anreisen ab September stattfinden. </a:t>
            </a:r>
          </a:p>
        </p:txBody>
      </p:sp>
      <p:sp>
        <p:nvSpPr>
          <p:cNvPr id="4" name="Foliennummernplatzhalter 3"/>
          <p:cNvSpPr>
            <a:spLocks noGrp="1"/>
          </p:cNvSpPr>
          <p:nvPr>
            <p:ph type="sldNum" sz="quarter" idx="10"/>
          </p:nvPr>
        </p:nvSpPr>
        <p:spPr/>
        <p:txBody>
          <a:bodyPr/>
          <a:lstStyle/>
          <a:p>
            <a:fld id="{338F01CF-D28F-4EA1-9A42-BDCCE1A5EEE3}" type="slidenum">
              <a:rPr lang="de-DE" smtClean="0"/>
              <a:pPr/>
              <a:t>6</a:t>
            </a:fld>
            <a:endParaRPr lang="de-DE"/>
          </a:p>
        </p:txBody>
      </p:sp>
    </p:spTree>
    <p:extLst>
      <p:ext uri="{BB962C8B-B14F-4D97-AF65-F5344CB8AC3E}">
        <p14:creationId xmlns:p14="http://schemas.microsoft.com/office/powerpoint/2010/main" val="424031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keine außergewöhnlichen Abweichungen zum Vorjahr mit Ausnahme der erwartungskonformen Änderungen von Zinsen, Aufl. </a:t>
            </a:r>
            <a:r>
              <a:rPr lang="de-DE" sz="1200" kern="1200" dirty="0" err="1">
                <a:solidFill>
                  <a:schemeClr val="tx1"/>
                </a:solidFill>
                <a:effectLst/>
                <a:latin typeface="+mn-lt"/>
                <a:ea typeface="+mn-ea"/>
                <a:cs typeface="+mn-cs"/>
              </a:rPr>
              <a:t>SoPo</a:t>
            </a:r>
            <a:r>
              <a:rPr lang="de-DE" sz="1200" kern="1200">
                <a:solidFill>
                  <a:schemeClr val="tx1"/>
                </a:solidFill>
                <a:effectLst/>
                <a:latin typeface="+mn-lt"/>
                <a:ea typeface="+mn-ea"/>
                <a:cs typeface="+mn-cs"/>
              </a:rPr>
              <a:t> und Abschreibungen</a:t>
            </a:r>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7</a:t>
            </a:fld>
            <a:endParaRPr lang="de-DE"/>
          </a:p>
        </p:txBody>
      </p:sp>
    </p:spTree>
    <p:extLst>
      <p:ext uri="{BB962C8B-B14F-4D97-AF65-F5344CB8AC3E}">
        <p14:creationId xmlns:p14="http://schemas.microsoft.com/office/powerpoint/2010/main" val="296007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8</a:t>
            </a:fld>
            <a:endParaRPr lang="de-DE"/>
          </a:p>
        </p:txBody>
      </p:sp>
    </p:spTree>
    <p:extLst>
      <p:ext uri="{BB962C8B-B14F-4D97-AF65-F5344CB8AC3E}">
        <p14:creationId xmlns:p14="http://schemas.microsoft.com/office/powerpoint/2010/main" val="194682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38F01CF-D28F-4EA1-9A42-BDCCE1A5EEE3}" type="slidenum">
              <a:rPr lang="de-DE" smtClean="0"/>
              <a:pPr/>
              <a:t>9</a:t>
            </a:fld>
            <a:endParaRPr lang="de-DE"/>
          </a:p>
        </p:txBody>
      </p:sp>
    </p:spTree>
    <p:extLst>
      <p:ext uri="{BB962C8B-B14F-4D97-AF65-F5344CB8AC3E}">
        <p14:creationId xmlns:p14="http://schemas.microsoft.com/office/powerpoint/2010/main" val="278020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035E6287-CF74-492C-8253-DB2E372895D0}" type="datetime1">
              <a:rPr lang="de-DE" smtClean="0"/>
              <a:t>11.07.2024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192340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37D5342-049C-4C51-A072-C77DAA332574}" type="datetime1">
              <a:rPr lang="de-DE" smtClean="0"/>
              <a:t>11.07.2024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146780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62097BC-5C16-45D6-9FD5-ACD9E70B915B}" type="datetime1">
              <a:rPr lang="de-DE" smtClean="0"/>
              <a:t>11.07.2024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219305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B41D2B0-53F9-4978-BC73-F3915B88573D}" type="datetime1">
              <a:rPr lang="de-DE" smtClean="0"/>
              <a:t>11.07.2024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333252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B6C0BE89-2DFE-4EC7-8EEA-01136959EC46}" type="datetime1">
              <a:rPr lang="de-DE" smtClean="0"/>
              <a:t>11.07.2024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204096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4FDD8F2-CE49-4C1C-9F26-417B9203BEBE}" type="datetime1">
              <a:rPr lang="de-DE" smtClean="0"/>
              <a:t>11.07.2024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285112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79BA204-EB10-401A-821D-0AF4D7EF0F40}" type="datetime1">
              <a:rPr lang="de-DE" smtClean="0"/>
              <a:t>11.07.2024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73701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9487AB0-9C90-48AE-8AF4-063A447FEEB5}" type="datetime1">
              <a:rPr lang="de-DE" smtClean="0"/>
              <a:t>11.07.2024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52450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2BBAC9-41F2-44D3-BCD1-3BE3865A78AD}" type="datetime1">
              <a:rPr lang="de-DE" smtClean="0"/>
              <a:t>11.07.2024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357901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B96EB34-409B-4DFC-BC56-0D094CBBEB90}" type="datetime1">
              <a:rPr lang="de-DE" smtClean="0"/>
              <a:t>11.07.2024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204933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F540A1D-C8FD-49B7-B0CF-4E19E14A3D4E}" type="datetime1">
              <a:rPr lang="de-DE" smtClean="0"/>
              <a:t>11.07.2024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E97658D-C11E-4E6E-B999-4496C89FB683}" type="slidenum">
              <a:rPr lang="de-DE" smtClean="0"/>
              <a:pPr/>
              <a:t>‹Nr.›</a:t>
            </a:fld>
            <a:endParaRPr lang="de-DE"/>
          </a:p>
        </p:txBody>
      </p:sp>
    </p:spTree>
    <p:extLst>
      <p:ext uri="{BB962C8B-B14F-4D97-AF65-F5344CB8AC3E}">
        <p14:creationId xmlns:p14="http://schemas.microsoft.com/office/powerpoint/2010/main" val="247227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6A58-4F36-4097-8440-E8DEC8355688}" type="datetime1">
              <a:rPr lang="de-DE" smtClean="0"/>
              <a:t>11.07.2024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7658D-C11E-4E6E-B999-4496C89FB683}" type="slidenum">
              <a:rPr lang="de-DE" smtClean="0"/>
              <a:pPr/>
              <a:t>‹Nr.›</a:t>
            </a:fld>
            <a:endParaRPr lang="de-DE"/>
          </a:p>
        </p:txBody>
      </p:sp>
    </p:spTree>
    <p:extLst>
      <p:ext uri="{BB962C8B-B14F-4D97-AF65-F5344CB8AC3E}">
        <p14:creationId xmlns:p14="http://schemas.microsoft.com/office/powerpoint/2010/main" val="2727192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ECBDF4-55CF-9323-101F-1833D159F14D}"/>
              </a:ext>
            </a:extLst>
          </p:cNvPr>
          <p:cNvPicPr>
            <a:picLocks noChangeAspect="1"/>
          </p:cNvPicPr>
          <p:nvPr/>
        </p:nvPicPr>
        <p:blipFill>
          <a:blip r:embed="rId3"/>
          <a:stretch>
            <a:fillRect/>
          </a:stretch>
        </p:blipFill>
        <p:spPr>
          <a:xfrm>
            <a:off x="2660002" y="1774899"/>
            <a:ext cx="6789421" cy="4903807"/>
          </a:xfrm>
          <a:prstGeom prst="rect">
            <a:avLst/>
          </a:prstGeom>
        </p:spPr>
      </p:pic>
      <p:pic>
        <p:nvPicPr>
          <p:cNvPr id="12" name="Grafik 11">
            <a:extLst>
              <a:ext uri="{FF2B5EF4-FFF2-40B4-BE49-F238E27FC236}">
                <a16:creationId xmlns:a16="http://schemas.microsoft.com/office/drawing/2014/main" id="{AEFFC405-7ABF-9446-A88B-2E82E5BBC941}"/>
              </a:ext>
            </a:extLst>
          </p:cNvPr>
          <p:cNvPicPr>
            <a:picLocks noChangeAspect="1"/>
          </p:cNvPicPr>
          <p:nvPr/>
        </p:nvPicPr>
        <p:blipFill>
          <a:blip r:embed="rId4"/>
          <a:stretch>
            <a:fillRect/>
          </a:stretch>
        </p:blipFill>
        <p:spPr>
          <a:xfrm>
            <a:off x="8443051" y="127180"/>
            <a:ext cx="3596549" cy="751814"/>
          </a:xfrm>
          <a:prstGeom prst="rect">
            <a:avLst/>
          </a:prstGeom>
        </p:spPr>
      </p:pic>
      <p:sp>
        <p:nvSpPr>
          <p:cNvPr id="5" name="Rectangle 5"/>
          <p:cNvSpPr>
            <a:spLocks noChangeArrowheads="1"/>
          </p:cNvSpPr>
          <p:nvPr/>
        </p:nvSpPr>
        <p:spPr bwMode="auto">
          <a:xfrm>
            <a:off x="2922577" y="310729"/>
            <a:ext cx="6264275" cy="968375"/>
          </a:xfrm>
          <a:prstGeom prst="rect">
            <a:avLst/>
          </a:prstGeom>
          <a:noFill/>
          <a:ln>
            <a:noFill/>
          </a:ln>
        </p:spPr>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44546A"/>
                </a:solidFill>
                <a:effectLst>
                  <a:outerShdw blurRad="38100" dist="38100" dir="2700000" algn="tl">
                    <a:srgbClr val="000000"/>
                  </a:outerShdw>
                </a:effectLst>
                <a:uLnTx/>
                <a:uFillTx/>
                <a:latin typeface="Arial" charset="0"/>
                <a:ea typeface="+mn-ea"/>
                <a:cs typeface="Arial" charset="0"/>
              </a:rPr>
              <a:t>Bericht des Bürgermeisters </a:t>
            </a:r>
            <a:r>
              <a:rPr kumimoji="0" lang="de-DE" sz="2800" b="0" i="0" u="none" strike="noStrike" kern="1200" cap="none" spc="0" normalizeH="0" baseline="0" noProof="0" dirty="0">
                <a:ln>
                  <a:noFill/>
                </a:ln>
                <a:solidFill>
                  <a:srgbClr val="44546A"/>
                </a:solidFill>
                <a:effectLst>
                  <a:outerShdw blurRad="38100" dist="38100" dir="2700000" algn="tl">
                    <a:srgbClr val="000000"/>
                  </a:outerShdw>
                </a:effectLst>
                <a:uLnTx/>
                <a:uFillTx/>
                <a:latin typeface="Arial" charset="0"/>
                <a:ea typeface="+mn-ea"/>
                <a:cs typeface="Arial" charset="0"/>
              </a:rPr>
              <a:t>(BdB)</a:t>
            </a:r>
            <a:endParaRPr kumimoji="0" lang="de-DE" sz="2800" b="0" i="0" u="none" strike="noStrike" kern="1200" cap="none" spc="0" normalizeH="0" baseline="0" noProof="0" dirty="0">
              <a:ln>
                <a:noFill/>
              </a:ln>
              <a:solidFill>
                <a:srgbClr val="44546A"/>
              </a:solidFill>
              <a:effectLst>
                <a:outerShdw blurRad="38100" dist="38100" dir="2700000" algn="tl">
                  <a:srgbClr val="000000"/>
                </a:outerShdw>
              </a:effectLst>
              <a:uLnTx/>
              <a:uFillTx/>
              <a:latin typeface="Tahoma" panose="020B0604030504040204"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mn-ea"/>
              <a:cs typeface="Arial" charset="0"/>
            </a:endParaRPr>
          </a:p>
        </p:txBody>
      </p:sp>
    </p:spTree>
    <p:extLst>
      <p:ext uri="{BB962C8B-B14F-4D97-AF65-F5344CB8AC3E}">
        <p14:creationId xmlns:p14="http://schemas.microsoft.com/office/powerpoint/2010/main" val="13083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562708" y="653143"/>
            <a:ext cx="11093380" cy="5782600"/>
          </a:xfrm>
          <a:prstGeom prst="rect">
            <a:avLst/>
          </a:prstGeom>
        </p:spPr>
      </p:pic>
      <p:sp>
        <p:nvSpPr>
          <p:cNvPr id="205" name="Textfeld 5"/>
          <p:cNvSpPr txBox="1"/>
          <p:nvPr/>
        </p:nvSpPr>
        <p:spPr>
          <a:xfrm>
            <a:off x="1130247" y="269393"/>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886175"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spTree>
    <p:extLst>
      <p:ext uri="{BB962C8B-B14F-4D97-AF65-F5344CB8AC3E}">
        <p14:creationId xmlns:p14="http://schemas.microsoft.com/office/powerpoint/2010/main" val="93582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693337" y="572708"/>
            <a:ext cx="11012992" cy="6131403"/>
          </a:xfrm>
          <a:prstGeom prst="rect">
            <a:avLst/>
          </a:prstGeom>
        </p:spPr>
      </p:pic>
      <p:sp>
        <p:nvSpPr>
          <p:cNvPr id="205" name="Textfeld 5"/>
          <p:cNvSpPr txBox="1"/>
          <p:nvPr/>
        </p:nvSpPr>
        <p:spPr>
          <a:xfrm>
            <a:off x="1130247" y="269393"/>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886175"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spTree>
    <p:extLst>
      <p:ext uri="{BB962C8B-B14F-4D97-AF65-F5344CB8AC3E}">
        <p14:creationId xmlns:p14="http://schemas.microsoft.com/office/powerpoint/2010/main" val="47190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1130247" y="269393"/>
            <a:ext cx="10730753"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332833" y="6429822"/>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Schule &amp; KITA &amp; Vereine</a:t>
            </a:r>
          </a:p>
        </p:txBody>
      </p:sp>
      <p:sp>
        <p:nvSpPr>
          <p:cNvPr id="5" name="Textfeld 4">
            <a:extLst>
              <a:ext uri="{FF2B5EF4-FFF2-40B4-BE49-F238E27FC236}">
                <a16:creationId xmlns:a16="http://schemas.microsoft.com/office/drawing/2014/main" id="{1960D39A-6C53-C298-F028-CA68B45B4034}"/>
              </a:ext>
            </a:extLst>
          </p:cNvPr>
          <p:cNvSpPr txBox="1"/>
          <p:nvPr/>
        </p:nvSpPr>
        <p:spPr>
          <a:xfrm>
            <a:off x="1130248" y="612845"/>
            <a:ext cx="7378626" cy="3247043"/>
          </a:xfrm>
          <a:prstGeom prst="rect">
            <a:avLst/>
          </a:prstGeom>
          <a:noFill/>
        </p:spPr>
        <p:txBody>
          <a:bodyPr wrap="square">
            <a:spAutoFit/>
          </a:bodyPr>
          <a:lstStyle/>
          <a:p>
            <a:r>
              <a:rPr lang="de-DE" sz="1400" b="1" dirty="0"/>
              <a:t>Schule</a:t>
            </a:r>
          </a:p>
          <a:p>
            <a:endParaRPr lang="de-DE" sz="1500" b="1" dirty="0"/>
          </a:p>
          <a:p>
            <a:r>
              <a:rPr lang="de-DE" sz="1500" dirty="0"/>
              <a:t>Die </a:t>
            </a:r>
            <a:r>
              <a:rPr lang="de-DE" sz="1500" b="1" dirty="0"/>
              <a:t>Grundschule</a:t>
            </a:r>
            <a:r>
              <a:rPr lang="de-DE" sz="1500" dirty="0"/>
              <a:t> und die </a:t>
            </a:r>
            <a:r>
              <a:rPr lang="de-DE" sz="1500" b="1" dirty="0"/>
              <a:t>KITA</a:t>
            </a:r>
            <a:r>
              <a:rPr lang="de-DE" sz="1500" dirty="0"/>
              <a:t> haben auf Basis des § 13 Schulgesetz und des § 3 KiföG MV, verbunden mit Anforderungen der Bildungskonzeption MV Kapitel 4 und 6, eine </a:t>
            </a:r>
            <a:r>
              <a:rPr lang="de-DE" sz="1500" b="1" dirty="0"/>
              <a:t>Kooperationsvereinbarung</a:t>
            </a:r>
            <a:r>
              <a:rPr lang="de-DE" sz="1500" dirty="0"/>
              <a:t> geschlossen. Ziel ist es den Übergang bestmöglich zu gestalten. Dies soll in Erziehungspartnerschaft mit den Eltern geschehen. Die Vereinbarung enthält einen Kooperationskalender den beide Partner als verbindlich ansehen und der jährlich fortgeschrieben wird.</a:t>
            </a:r>
          </a:p>
          <a:p>
            <a:endParaRPr lang="de-DE" sz="1500" dirty="0"/>
          </a:p>
          <a:p>
            <a:endParaRPr lang="de-DE" sz="1500" dirty="0"/>
          </a:p>
          <a:p>
            <a:endParaRPr lang="de-DE" sz="1400" dirty="0">
              <a:solidFill>
                <a:srgbClr val="FF0000"/>
              </a:solidFill>
            </a:endParaRPr>
          </a:p>
          <a:p>
            <a:endParaRPr lang="de-DE" sz="1400" dirty="0">
              <a:solidFill>
                <a:srgbClr val="FF0000"/>
              </a:solidFill>
            </a:endParaRPr>
          </a:p>
          <a:p>
            <a:endParaRPr lang="de-DE" sz="1400" dirty="0"/>
          </a:p>
          <a:p>
            <a:endParaRPr lang="de-DE" sz="1400" dirty="0"/>
          </a:p>
        </p:txBody>
      </p:sp>
      <p:sp>
        <p:nvSpPr>
          <p:cNvPr id="6" name="Textfeld 5">
            <a:extLst>
              <a:ext uri="{FF2B5EF4-FFF2-40B4-BE49-F238E27FC236}">
                <a16:creationId xmlns:a16="http://schemas.microsoft.com/office/drawing/2014/main" id="{1960D39A-6C53-C298-F028-CA68B45B4034}"/>
              </a:ext>
            </a:extLst>
          </p:cNvPr>
          <p:cNvSpPr txBox="1"/>
          <p:nvPr/>
        </p:nvSpPr>
        <p:spPr>
          <a:xfrm>
            <a:off x="8508873" y="401829"/>
            <a:ext cx="3352127" cy="6494085"/>
          </a:xfrm>
          <a:prstGeom prst="rect">
            <a:avLst/>
          </a:prstGeom>
          <a:noFill/>
        </p:spPr>
        <p:txBody>
          <a:bodyPr wrap="square">
            <a:spAutoFit/>
          </a:bodyPr>
          <a:lstStyle/>
          <a:p>
            <a:r>
              <a:rPr lang="de-DE" sz="1600" dirty="0"/>
              <a:t>Im kommenden Schuljahr werden  lt. heutigen Stand 35 SuS eingeschult. Die beiden geplanten Kinder aus der Gemeinschaftsunterkunft sind nach Franzburg verzogen.</a:t>
            </a:r>
          </a:p>
          <a:p>
            <a:endParaRPr lang="de-DE" sz="1600" dirty="0"/>
          </a:p>
          <a:p>
            <a:r>
              <a:rPr lang="de-DE" sz="1600" dirty="0"/>
              <a:t>Klassen:</a:t>
            </a:r>
          </a:p>
          <a:p>
            <a:r>
              <a:rPr lang="de-DE" sz="1600" dirty="0"/>
              <a:t>1a       16</a:t>
            </a:r>
          </a:p>
          <a:p>
            <a:r>
              <a:rPr lang="de-DE" sz="1600" dirty="0"/>
              <a:t>1b       15</a:t>
            </a:r>
          </a:p>
          <a:p>
            <a:r>
              <a:rPr lang="de-DE" sz="1600" dirty="0"/>
              <a:t>2a       18</a:t>
            </a:r>
          </a:p>
          <a:p>
            <a:r>
              <a:rPr lang="de-DE" sz="1600" dirty="0"/>
              <a:t>2b       15</a:t>
            </a:r>
          </a:p>
          <a:p>
            <a:r>
              <a:rPr lang="de-DE" sz="1600" dirty="0"/>
              <a:t>3         20</a:t>
            </a:r>
          </a:p>
          <a:p>
            <a:r>
              <a:rPr lang="de-DE" sz="1600" dirty="0"/>
              <a:t>4         22</a:t>
            </a:r>
          </a:p>
          <a:p>
            <a:r>
              <a:rPr lang="de-DE" sz="1600" dirty="0"/>
              <a:t>5a       18</a:t>
            </a:r>
          </a:p>
          <a:p>
            <a:r>
              <a:rPr lang="de-DE" sz="1600" dirty="0"/>
              <a:t>5b       21</a:t>
            </a:r>
          </a:p>
          <a:p>
            <a:r>
              <a:rPr lang="de-DE" sz="1600" dirty="0"/>
              <a:t>6a       21</a:t>
            </a:r>
          </a:p>
          <a:p>
            <a:r>
              <a:rPr lang="de-DE" sz="1600" dirty="0"/>
              <a:t>6b       21</a:t>
            </a:r>
          </a:p>
          <a:p>
            <a:r>
              <a:rPr lang="de-DE" sz="1600" dirty="0"/>
              <a:t>7         20</a:t>
            </a:r>
          </a:p>
          <a:p>
            <a:r>
              <a:rPr lang="de-DE" sz="1600" dirty="0"/>
              <a:t>8a       14</a:t>
            </a:r>
          </a:p>
          <a:p>
            <a:r>
              <a:rPr lang="de-DE" sz="1600" dirty="0"/>
              <a:t>8b       13</a:t>
            </a:r>
          </a:p>
          <a:p>
            <a:r>
              <a:rPr lang="de-DE" sz="1600" dirty="0"/>
              <a:t>9         24       </a:t>
            </a:r>
          </a:p>
          <a:p>
            <a:r>
              <a:rPr lang="de-DE" sz="1600" dirty="0"/>
              <a:t>10       21</a:t>
            </a:r>
          </a:p>
          <a:p>
            <a:r>
              <a:rPr lang="de-DE" sz="1600" dirty="0"/>
              <a:t>Ges.    279 SuS in 15 Klassen </a:t>
            </a:r>
          </a:p>
          <a:p>
            <a:r>
              <a:rPr lang="de-DE" sz="1600" dirty="0"/>
              <a:t>Stand: 08.07.2024</a:t>
            </a:r>
          </a:p>
          <a:p>
            <a:pPr>
              <a:spcAft>
                <a:spcPts val="0"/>
              </a:spcAft>
            </a:pPr>
            <a:endParaRPr lang="de-DE"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4037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434110" y="306339"/>
            <a:ext cx="11483222" cy="6001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SJZ Programm</a:t>
            </a: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 </a:t>
            </a: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Am 01.06.2024 fand der jährliche Zingst Tag statt. In diesem Jahr hat das SJZ Holz schnitzen und Raketenbau angeboten. Das Schnitzen ist richtig gut angekommen, kaum eine Minute Pause, das Raketen bauen hingegen war nicht so gut besucht. </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Am 10.06. feierte unsere Klasse 10 ihren letzten Schultag. Auch da waren wir als SJZ natürlich fleißig mit dabei. </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Am 21.06.2024 fand wieder das tolle Zingster Kinderfest statt. Hier bot das SJZ einen Ninja Warrior Parkour an. Als Belohnung gab es selbst </a:t>
            </a:r>
            <a:r>
              <a:rPr lang="de-DE" sz="1600" dirty="0" err="1">
                <a:latin typeface="Arial" panose="020B0604020202020204" pitchFamily="34" charset="0"/>
                <a:cs typeface="Arial" panose="020B0604020202020204" pitchFamily="34" charset="0"/>
              </a:rPr>
              <a:t>gestaltetete</a:t>
            </a:r>
            <a:r>
              <a:rPr lang="de-DE" sz="1600" dirty="0">
                <a:latin typeface="Arial" panose="020B0604020202020204" pitchFamily="34" charset="0"/>
                <a:cs typeface="Arial" panose="020B0604020202020204" pitchFamily="34" charset="0"/>
              </a:rPr>
              <a:t> Holzschlüsselanhänger.  Von 100 Stück hatten wir am Ende nur noch 10 übrig, somit denke ich dass der Parkour gut angekommen ist. </a:t>
            </a:r>
          </a:p>
          <a:p>
            <a:pPr>
              <a:defRPr sz="3600" b="1">
                <a:solidFill>
                  <a:srgbClr val="000000"/>
                </a:solidFill>
                <a:latin typeface="Calibri"/>
                <a:ea typeface="Calibri"/>
                <a:cs typeface="Calibri"/>
                <a:sym typeface="Calibri"/>
              </a:defRPr>
            </a:pP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Die Ferienprogramme sind jetzt veröffentlicht worden und haben auch schon anklang gefunden. </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Programm 1: Abenteuerferien in der Natur – bereits ausgebucht</a:t>
            </a: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Programm 2: Sozialraum Kids </a:t>
            </a:r>
          </a:p>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Programm 3 : Berlinreise – bereits ausgebucht</a:t>
            </a: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br>
              <a:rPr lang="de-DE" sz="1200" dirty="0">
                <a:latin typeface="Arial" panose="020B0604020202020204" pitchFamily="34" charset="0"/>
                <a:cs typeface="Arial" panose="020B0604020202020204" pitchFamily="34" charset="0"/>
              </a:rPr>
            </a:br>
            <a:br>
              <a:rPr lang="de-DE" sz="1200" dirty="0">
                <a:latin typeface="Arial" panose="020B0604020202020204" pitchFamily="34" charset="0"/>
                <a:cs typeface="Arial" panose="020B0604020202020204" pitchFamily="34" charset="0"/>
              </a:rPr>
            </a:br>
            <a:endParaRPr lang="de-DE" sz="12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endParaRPr sz="1200" dirty="0">
              <a:latin typeface="Arial" panose="020B0604020202020204" pitchFamily="34" charset="0"/>
              <a:cs typeface="Arial" panose="020B0604020202020204" pitchFamily="34" charset="0"/>
            </a:endParaRPr>
          </a:p>
        </p:txBody>
      </p:sp>
      <p:sp>
        <p:nvSpPr>
          <p:cNvPr id="3" name="Rechteck 2"/>
          <p:cNvSpPr/>
          <p:nvPr/>
        </p:nvSpPr>
        <p:spPr>
          <a:xfrm>
            <a:off x="2332833" y="6429822"/>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–SJZ </a:t>
            </a:r>
          </a:p>
        </p:txBody>
      </p:sp>
      <p:pic>
        <p:nvPicPr>
          <p:cNvPr id="5" name="Grafik 4">
            <a:extLst>
              <a:ext uri="{FF2B5EF4-FFF2-40B4-BE49-F238E27FC236}">
                <a16:creationId xmlns:a16="http://schemas.microsoft.com/office/drawing/2014/main" id="{FD2DEA7A-A403-4276-B809-6C0A7AA6F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978634" y="4059994"/>
            <a:ext cx="1978672" cy="1898723"/>
          </a:xfrm>
          <a:prstGeom prst="rect">
            <a:avLst/>
          </a:prstGeom>
        </p:spPr>
      </p:pic>
      <p:pic>
        <p:nvPicPr>
          <p:cNvPr id="8" name="Grafik 7">
            <a:extLst>
              <a:ext uri="{FF2B5EF4-FFF2-40B4-BE49-F238E27FC236}">
                <a16:creationId xmlns:a16="http://schemas.microsoft.com/office/drawing/2014/main" id="{B8714615-9925-48BE-B895-F4AD4E0E2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8392" y="4020019"/>
            <a:ext cx="1551883" cy="2008319"/>
          </a:xfrm>
          <a:prstGeom prst="rect">
            <a:avLst/>
          </a:prstGeom>
        </p:spPr>
      </p:pic>
      <p:pic>
        <p:nvPicPr>
          <p:cNvPr id="11" name="Grafik 10">
            <a:extLst>
              <a:ext uri="{FF2B5EF4-FFF2-40B4-BE49-F238E27FC236}">
                <a16:creationId xmlns:a16="http://schemas.microsoft.com/office/drawing/2014/main" id="{7184C006-6EEB-4BD5-AF70-EE55B58CC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739" y="4020018"/>
            <a:ext cx="1551883" cy="2008319"/>
          </a:xfrm>
          <a:prstGeom prst="rect">
            <a:avLst/>
          </a:prstGeom>
        </p:spPr>
      </p:pic>
      <p:pic>
        <p:nvPicPr>
          <p:cNvPr id="4" name="Grafik 3">
            <a:extLst>
              <a:ext uri="{FF2B5EF4-FFF2-40B4-BE49-F238E27FC236}">
                <a16:creationId xmlns:a16="http://schemas.microsoft.com/office/drawing/2014/main" id="{F6CF42A9-75B0-4F5D-857B-D66402E10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668" y="4738255"/>
            <a:ext cx="2514714" cy="1630647"/>
          </a:xfrm>
          <a:prstGeom prst="rect">
            <a:avLst/>
          </a:prstGeom>
        </p:spPr>
      </p:pic>
      <p:pic>
        <p:nvPicPr>
          <p:cNvPr id="7" name="Grafik 6">
            <a:extLst>
              <a:ext uri="{FF2B5EF4-FFF2-40B4-BE49-F238E27FC236}">
                <a16:creationId xmlns:a16="http://schemas.microsoft.com/office/drawing/2014/main" id="{EBD6245B-F94C-4C61-B335-A2CB0598E0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2069" y="4636653"/>
            <a:ext cx="2659266" cy="1495837"/>
          </a:xfrm>
          <a:prstGeom prst="rect">
            <a:avLst/>
          </a:prstGeom>
        </p:spPr>
      </p:pic>
    </p:spTree>
    <p:extLst>
      <p:ext uri="{BB962C8B-B14F-4D97-AF65-F5344CB8AC3E}">
        <p14:creationId xmlns:p14="http://schemas.microsoft.com/office/powerpoint/2010/main" val="214485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2019719" y="0"/>
            <a:ext cx="7022038" cy="4029486"/>
          </a:xfrm>
          <a:prstGeom prst="rect">
            <a:avLst/>
          </a:prstGeom>
        </p:spPr>
      </p:pic>
      <p:sp>
        <p:nvSpPr>
          <p:cNvPr id="205" name="Textfeld 5"/>
          <p:cNvSpPr txBox="1"/>
          <p:nvPr/>
        </p:nvSpPr>
        <p:spPr>
          <a:xfrm>
            <a:off x="382994" y="136594"/>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323689"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Schule &amp; KITA &amp; SJZ</a:t>
            </a:r>
          </a:p>
        </p:txBody>
      </p:sp>
      <p:sp>
        <p:nvSpPr>
          <p:cNvPr id="2" name="Textfeld 1">
            <a:extLst>
              <a:ext uri="{FF2B5EF4-FFF2-40B4-BE49-F238E27FC236}">
                <a16:creationId xmlns:a16="http://schemas.microsoft.com/office/drawing/2014/main" id="{5CF7BE0A-2A2E-FEB6-1318-80A261EFAE7C}"/>
              </a:ext>
            </a:extLst>
          </p:cNvPr>
          <p:cNvSpPr txBox="1"/>
          <p:nvPr/>
        </p:nvSpPr>
        <p:spPr>
          <a:xfrm>
            <a:off x="382994" y="412192"/>
            <a:ext cx="1636725" cy="307777"/>
          </a:xfrm>
          <a:prstGeom prst="rect">
            <a:avLst/>
          </a:prstGeom>
          <a:noFill/>
        </p:spPr>
        <p:txBody>
          <a:bodyPr wrap="square">
            <a:spAutoFit/>
          </a:bodyPr>
          <a:lstStyle/>
          <a:p>
            <a:r>
              <a:rPr lang="de-DE" sz="1400" b="1" dirty="0"/>
              <a:t>KITA Änderung BE</a:t>
            </a:r>
            <a:endParaRPr lang="de-DE" sz="1400" dirty="0"/>
          </a:p>
        </p:txBody>
      </p:sp>
      <p:sp>
        <p:nvSpPr>
          <p:cNvPr id="8" name="Rechteck 7"/>
          <p:cNvSpPr/>
          <p:nvPr/>
        </p:nvSpPr>
        <p:spPr>
          <a:xfrm>
            <a:off x="1130247" y="995567"/>
            <a:ext cx="6096000" cy="954107"/>
          </a:xfrm>
          <a:prstGeom prst="rect">
            <a:avLst/>
          </a:prstGeom>
        </p:spPr>
        <p:txBody>
          <a:bodyPr>
            <a:spAutoFit/>
          </a:bodyPr>
          <a:lstStyle/>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p:txBody>
      </p:sp>
      <p:pic>
        <p:nvPicPr>
          <p:cNvPr id="6" name="Grafik 5"/>
          <p:cNvPicPr>
            <a:picLocks noChangeAspect="1"/>
          </p:cNvPicPr>
          <p:nvPr/>
        </p:nvPicPr>
        <p:blipFill>
          <a:blip r:embed="rId4"/>
          <a:stretch>
            <a:fillRect/>
          </a:stretch>
        </p:blipFill>
        <p:spPr>
          <a:xfrm>
            <a:off x="786545" y="4130873"/>
            <a:ext cx="8086725" cy="2419350"/>
          </a:xfrm>
          <a:prstGeom prst="rect">
            <a:avLst/>
          </a:prstGeom>
        </p:spPr>
      </p:pic>
    </p:spTree>
    <p:extLst>
      <p:ext uri="{BB962C8B-B14F-4D97-AF65-F5344CB8AC3E}">
        <p14:creationId xmlns:p14="http://schemas.microsoft.com/office/powerpoint/2010/main" val="2984094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382995" y="136594"/>
            <a:ext cx="173720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p:txBody>
      </p:sp>
      <p:sp>
        <p:nvSpPr>
          <p:cNvPr id="3" name="Rechteck 2"/>
          <p:cNvSpPr/>
          <p:nvPr/>
        </p:nvSpPr>
        <p:spPr>
          <a:xfrm>
            <a:off x="2323689"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Schule &amp; KITA &amp; SJZ</a:t>
            </a:r>
          </a:p>
        </p:txBody>
      </p:sp>
      <p:sp>
        <p:nvSpPr>
          <p:cNvPr id="2" name="Textfeld 1">
            <a:extLst>
              <a:ext uri="{FF2B5EF4-FFF2-40B4-BE49-F238E27FC236}">
                <a16:creationId xmlns:a16="http://schemas.microsoft.com/office/drawing/2014/main" id="{5CF7BE0A-2A2E-FEB6-1318-80A261EFAE7C}"/>
              </a:ext>
            </a:extLst>
          </p:cNvPr>
          <p:cNvSpPr txBox="1"/>
          <p:nvPr/>
        </p:nvSpPr>
        <p:spPr>
          <a:xfrm>
            <a:off x="382994" y="450501"/>
            <a:ext cx="1516144" cy="523220"/>
          </a:xfrm>
          <a:prstGeom prst="rect">
            <a:avLst/>
          </a:prstGeom>
          <a:noFill/>
        </p:spPr>
        <p:txBody>
          <a:bodyPr wrap="square">
            <a:spAutoFit/>
          </a:bodyPr>
          <a:lstStyle/>
          <a:p>
            <a:r>
              <a:rPr lang="de-DE" sz="1400" b="1" dirty="0"/>
              <a:t>KITA</a:t>
            </a:r>
          </a:p>
          <a:p>
            <a:r>
              <a:rPr lang="de-DE" sz="1400" b="1" dirty="0"/>
              <a:t>Stand Planung</a:t>
            </a:r>
            <a:endParaRPr lang="de-DE" sz="1400" dirty="0"/>
          </a:p>
        </p:txBody>
      </p:sp>
      <p:sp>
        <p:nvSpPr>
          <p:cNvPr id="8" name="Rechteck 7"/>
          <p:cNvSpPr/>
          <p:nvPr/>
        </p:nvSpPr>
        <p:spPr>
          <a:xfrm>
            <a:off x="1180489" y="1045808"/>
            <a:ext cx="6096000" cy="954107"/>
          </a:xfrm>
          <a:prstGeom prst="rect">
            <a:avLst/>
          </a:prstGeom>
        </p:spPr>
        <p:txBody>
          <a:bodyPr>
            <a:spAutoFit/>
          </a:bodyPr>
          <a:lstStyle/>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p:txBody>
      </p:sp>
      <p:pic>
        <p:nvPicPr>
          <p:cNvPr id="6" name="Grafik 5"/>
          <p:cNvPicPr>
            <a:picLocks noChangeAspect="1"/>
          </p:cNvPicPr>
          <p:nvPr/>
        </p:nvPicPr>
        <p:blipFill>
          <a:blip r:embed="rId3"/>
          <a:stretch>
            <a:fillRect/>
          </a:stretch>
        </p:blipFill>
        <p:spPr>
          <a:xfrm>
            <a:off x="2011152" y="712111"/>
            <a:ext cx="9715500" cy="2751285"/>
          </a:xfrm>
          <a:prstGeom prst="rect">
            <a:avLst/>
          </a:prstGeom>
        </p:spPr>
      </p:pic>
      <p:sp>
        <p:nvSpPr>
          <p:cNvPr id="7" name="Rechteck 6"/>
          <p:cNvSpPr/>
          <p:nvPr/>
        </p:nvSpPr>
        <p:spPr>
          <a:xfrm>
            <a:off x="422177" y="3489316"/>
            <a:ext cx="1478162" cy="307777"/>
          </a:xfrm>
          <a:prstGeom prst="rect">
            <a:avLst/>
          </a:prstGeom>
        </p:spPr>
        <p:txBody>
          <a:bodyPr wrap="none">
            <a:spAutoFit/>
          </a:bodyPr>
          <a:lstStyle/>
          <a:p>
            <a:r>
              <a:rPr lang="de-DE" sz="1400" b="1" dirty="0"/>
              <a:t>Stand 15.03.2024</a:t>
            </a:r>
          </a:p>
        </p:txBody>
      </p:sp>
      <p:pic>
        <p:nvPicPr>
          <p:cNvPr id="10" name="Grafik 9"/>
          <p:cNvPicPr>
            <a:picLocks noChangeAspect="1"/>
          </p:cNvPicPr>
          <p:nvPr/>
        </p:nvPicPr>
        <p:blipFill>
          <a:blip r:embed="rId4"/>
          <a:stretch>
            <a:fillRect/>
          </a:stretch>
        </p:blipFill>
        <p:spPr>
          <a:xfrm>
            <a:off x="2011152" y="3463396"/>
            <a:ext cx="9715500" cy="3057525"/>
          </a:xfrm>
          <a:prstGeom prst="rect">
            <a:avLst/>
          </a:prstGeom>
        </p:spPr>
      </p:pic>
    </p:spTree>
    <p:extLst>
      <p:ext uri="{BB962C8B-B14F-4D97-AF65-F5344CB8AC3E}">
        <p14:creationId xmlns:p14="http://schemas.microsoft.com/office/powerpoint/2010/main" val="59717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382995" y="136594"/>
            <a:ext cx="173720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p:txBody>
      </p:sp>
      <p:sp>
        <p:nvSpPr>
          <p:cNvPr id="3" name="Rechteck 2"/>
          <p:cNvSpPr/>
          <p:nvPr/>
        </p:nvSpPr>
        <p:spPr>
          <a:xfrm>
            <a:off x="2323689"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Schule &amp; KITA &amp; SJZ</a:t>
            </a:r>
          </a:p>
        </p:txBody>
      </p:sp>
      <p:sp>
        <p:nvSpPr>
          <p:cNvPr id="2" name="Textfeld 1">
            <a:extLst>
              <a:ext uri="{FF2B5EF4-FFF2-40B4-BE49-F238E27FC236}">
                <a16:creationId xmlns:a16="http://schemas.microsoft.com/office/drawing/2014/main" id="{5CF7BE0A-2A2E-FEB6-1318-80A261EFAE7C}"/>
              </a:ext>
            </a:extLst>
          </p:cNvPr>
          <p:cNvSpPr txBox="1"/>
          <p:nvPr/>
        </p:nvSpPr>
        <p:spPr>
          <a:xfrm>
            <a:off x="382994" y="450501"/>
            <a:ext cx="1516144" cy="523220"/>
          </a:xfrm>
          <a:prstGeom prst="rect">
            <a:avLst/>
          </a:prstGeom>
          <a:noFill/>
        </p:spPr>
        <p:txBody>
          <a:bodyPr wrap="square">
            <a:spAutoFit/>
          </a:bodyPr>
          <a:lstStyle/>
          <a:p>
            <a:r>
              <a:rPr lang="de-DE" sz="1400" b="1" dirty="0"/>
              <a:t>KITA</a:t>
            </a:r>
          </a:p>
          <a:p>
            <a:r>
              <a:rPr lang="de-DE" sz="1400" b="1" dirty="0"/>
              <a:t>Stand 08.07.2024</a:t>
            </a:r>
            <a:endParaRPr lang="de-DE" sz="1400" dirty="0"/>
          </a:p>
        </p:txBody>
      </p:sp>
      <p:sp>
        <p:nvSpPr>
          <p:cNvPr id="8" name="Rechteck 7"/>
          <p:cNvSpPr/>
          <p:nvPr/>
        </p:nvSpPr>
        <p:spPr>
          <a:xfrm>
            <a:off x="1180489" y="1045808"/>
            <a:ext cx="6096000" cy="954107"/>
          </a:xfrm>
          <a:prstGeom prst="rect">
            <a:avLst/>
          </a:prstGeom>
        </p:spPr>
        <p:txBody>
          <a:bodyPr>
            <a:spAutoFit/>
          </a:bodyPr>
          <a:lstStyle/>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p:txBody>
      </p:sp>
      <p:pic>
        <p:nvPicPr>
          <p:cNvPr id="4" name="Grafik 3"/>
          <p:cNvPicPr>
            <a:picLocks noChangeAspect="1"/>
          </p:cNvPicPr>
          <p:nvPr/>
        </p:nvPicPr>
        <p:blipFill>
          <a:blip r:embed="rId3"/>
          <a:stretch>
            <a:fillRect/>
          </a:stretch>
        </p:blipFill>
        <p:spPr>
          <a:xfrm>
            <a:off x="1899138" y="452027"/>
            <a:ext cx="10020300" cy="4819650"/>
          </a:xfrm>
          <a:prstGeom prst="rect">
            <a:avLst/>
          </a:prstGeom>
        </p:spPr>
      </p:pic>
    </p:spTree>
    <p:extLst>
      <p:ext uri="{BB962C8B-B14F-4D97-AF65-F5344CB8AC3E}">
        <p14:creationId xmlns:p14="http://schemas.microsoft.com/office/powerpoint/2010/main" val="3676660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959883" y="252140"/>
            <a:ext cx="4417508" cy="6298083"/>
          </a:xfrm>
          <a:prstGeom prst="rect">
            <a:avLst/>
          </a:prstGeom>
        </p:spPr>
      </p:pic>
      <p:sp>
        <p:nvSpPr>
          <p:cNvPr id="205" name="Textfeld 5"/>
          <p:cNvSpPr txBox="1"/>
          <p:nvPr/>
        </p:nvSpPr>
        <p:spPr>
          <a:xfrm>
            <a:off x="382994" y="136594"/>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323689"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Schule &amp; KITA &amp; SJZ</a:t>
            </a:r>
          </a:p>
        </p:txBody>
      </p:sp>
      <p:sp>
        <p:nvSpPr>
          <p:cNvPr id="2" name="Textfeld 1">
            <a:extLst>
              <a:ext uri="{FF2B5EF4-FFF2-40B4-BE49-F238E27FC236}">
                <a16:creationId xmlns:a16="http://schemas.microsoft.com/office/drawing/2014/main" id="{5CF7BE0A-2A2E-FEB6-1318-80A261EFAE7C}"/>
              </a:ext>
            </a:extLst>
          </p:cNvPr>
          <p:cNvSpPr txBox="1"/>
          <p:nvPr/>
        </p:nvSpPr>
        <p:spPr>
          <a:xfrm>
            <a:off x="382994" y="460550"/>
            <a:ext cx="3700833" cy="523220"/>
          </a:xfrm>
          <a:prstGeom prst="rect">
            <a:avLst/>
          </a:prstGeom>
          <a:noFill/>
        </p:spPr>
        <p:txBody>
          <a:bodyPr wrap="square">
            <a:spAutoFit/>
          </a:bodyPr>
          <a:lstStyle/>
          <a:p>
            <a:r>
              <a:rPr lang="de-DE" sz="1400" b="1" dirty="0"/>
              <a:t>KITA Muschelsucher Zingst  </a:t>
            </a:r>
            <a:r>
              <a:rPr lang="de-DE" sz="1400" dirty="0"/>
              <a:t>    </a:t>
            </a:r>
          </a:p>
          <a:p>
            <a:r>
              <a:rPr lang="de-DE" sz="1400" dirty="0"/>
              <a:t>                </a:t>
            </a:r>
          </a:p>
        </p:txBody>
      </p:sp>
      <p:sp>
        <p:nvSpPr>
          <p:cNvPr id="8" name="Rechteck 7"/>
          <p:cNvSpPr/>
          <p:nvPr/>
        </p:nvSpPr>
        <p:spPr>
          <a:xfrm>
            <a:off x="1130247" y="995567"/>
            <a:ext cx="6096000" cy="954107"/>
          </a:xfrm>
          <a:prstGeom prst="rect">
            <a:avLst/>
          </a:prstGeom>
        </p:spPr>
        <p:txBody>
          <a:bodyPr>
            <a:spAutoFit/>
          </a:bodyPr>
          <a:lstStyle/>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a:p>
            <a:endParaRPr lang="de-DE" sz="1400" dirty="0">
              <a:cs typeface="Arial" panose="020B0604020202020204" pitchFamily="34" charset="0"/>
            </a:endParaRPr>
          </a:p>
        </p:txBody>
      </p:sp>
    </p:spTree>
    <p:extLst>
      <p:ext uri="{BB962C8B-B14F-4D97-AF65-F5344CB8AC3E}">
        <p14:creationId xmlns:p14="http://schemas.microsoft.com/office/powerpoint/2010/main" val="169117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62524" y="106827"/>
            <a:ext cx="11479774" cy="369332"/>
          </a:xfrm>
          <a:prstGeom prst="rect">
            <a:avLst/>
          </a:prstGeom>
        </p:spPr>
        <p:txBody>
          <a:bodyPr wrap="square">
            <a:spAutoFit/>
          </a:bodyPr>
          <a:lstStyle/>
          <a:p>
            <a:r>
              <a:rPr lang="de-DE" b="1" dirty="0">
                <a:cs typeface="Arial" panose="020B0604020202020204" pitchFamily="34" charset="0"/>
              </a:rPr>
              <a:t>Investitionsprojekte</a:t>
            </a:r>
            <a:endParaRPr lang="de-DE" dirty="0">
              <a:cs typeface="Arial" panose="020B0604020202020204" pitchFamily="34" charset="0"/>
            </a:endParaRPr>
          </a:p>
        </p:txBody>
      </p:sp>
      <p:sp>
        <p:nvSpPr>
          <p:cNvPr id="4" name="Rechteck 3"/>
          <p:cNvSpPr/>
          <p:nvPr/>
        </p:nvSpPr>
        <p:spPr>
          <a:xfrm>
            <a:off x="462524" y="130810"/>
            <a:ext cx="11083032" cy="584775"/>
          </a:xfrm>
          <a:prstGeom prst="rect">
            <a:avLst/>
          </a:prstGeom>
        </p:spPr>
        <p:txBody>
          <a:bodyPr wrap="square">
            <a:spAutoFit/>
          </a:bodyPr>
          <a:lstStyle/>
          <a:p>
            <a:pPr algn="just"/>
            <a:br>
              <a:rPr lang="de-DE" dirty="0">
                <a:latin typeface="Arial" panose="020B0604020202020204" pitchFamily="34" charset="0"/>
                <a:cs typeface="Arial" panose="020B0604020202020204" pitchFamily="34" charset="0"/>
              </a:rPr>
            </a:br>
            <a:r>
              <a:rPr lang="de-DE" sz="1400" b="1" dirty="0">
                <a:cs typeface="Arial" panose="020B0604020202020204" pitchFamily="34" charset="0"/>
              </a:rPr>
              <a:t>Straßenausbau Schwedengang</a:t>
            </a:r>
            <a:endParaRPr lang="de-DE" sz="1400" dirty="0">
              <a:cs typeface="Arial" panose="020B0604020202020204" pitchFamily="34" charset="0"/>
            </a:endParaRPr>
          </a:p>
        </p:txBody>
      </p:sp>
      <p:sp>
        <p:nvSpPr>
          <p:cNvPr id="9" name="Rechteck 8"/>
          <p:cNvSpPr/>
          <p:nvPr/>
        </p:nvSpPr>
        <p:spPr>
          <a:xfrm>
            <a:off x="5508370" y="6490109"/>
            <a:ext cx="4572000" cy="307777"/>
          </a:xfrm>
          <a:prstGeom prst="rect">
            <a:avLst/>
          </a:prstGeom>
        </p:spPr>
        <p:txBody>
          <a:bodyPr>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Planen und Bauen</a:t>
            </a:r>
          </a:p>
        </p:txBody>
      </p:sp>
      <p:pic>
        <p:nvPicPr>
          <p:cNvPr id="3" name="Grafik 2"/>
          <p:cNvPicPr>
            <a:picLocks noChangeAspect="1"/>
          </p:cNvPicPr>
          <p:nvPr/>
        </p:nvPicPr>
        <p:blipFill>
          <a:blip r:embed="rId3"/>
          <a:stretch>
            <a:fillRect/>
          </a:stretch>
        </p:blipFill>
        <p:spPr>
          <a:xfrm>
            <a:off x="462524" y="864158"/>
            <a:ext cx="3630471" cy="3678115"/>
          </a:xfrm>
          <a:prstGeom prst="rect">
            <a:avLst/>
          </a:prstGeom>
        </p:spPr>
      </p:pic>
      <p:pic>
        <p:nvPicPr>
          <p:cNvPr id="5" name="Grafik 4"/>
          <p:cNvPicPr>
            <a:picLocks noChangeAspect="1"/>
          </p:cNvPicPr>
          <p:nvPr/>
        </p:nvPicPr>
        <p:blipFill>
          <a:blip r:embed="rId4"/>
          <a:stretch>
            <a:fillRect/>
          </a:stretch>
        </p:blipFill>
        <p:spPr>
          <a:xfrm>
            <a:off x="5045893" y="1098710"/>
            <a:ext cx="3351378" cy="3373225"/>
          </a:xfrm>
          <a:prstGeom prst="rect">
            <a:avLst/>
          </a:prstGeom>
        </p:spPr>
      </p:pic>
      <p:pic>
        <p:nvPicPr>
          <p:cNvPr id="6" name="Grafik 5"/>
          <p:cNvPicPr>
            <a:picLocks noChangeAspect="1"/>
          </p:cNvPicPr>
          <p:nvPr/>
        </p:nvPicPr>
        <p:blipFill>
          <a:blip r:embed="rId5"/>
          <a:stretch>
            <a:fillRect/>
          </a:stretch>
        </p:blipFill>
        <p:spPr>
          <a:xfrm>
            <a:off x="694957" y="4172347"/>
            <a:ext cx="2506466" cy="2482116"/>
          </a:xfrm>
          <a:prstGeom prst="rect">
            <a:avLst/>
          </a:prstGeom>
        </p:spPr>
      </p:pic>
      <p:pic>
        <p:nvPicPr>
          <p:cNvPr id="7" name="Grafik 6"/>
          <p:cNvPicPr>
            <a:picLocks noChangeAspect="1"/>
          </p:cNvPicPr>
          <p:nvPr/>
        </p:nvPicPr>
        <p:blipFill>
          <a:blip r:embed="rId5"/>
          <a:stretch>
            <a:fillRect/>
          </a:stretch>
        </p:blipFill>
        <p:spPr>
          <a:xfrm>
            <a:off x="4248679" y="3779614"/>
            <a:ext cx="2892484" cy="2864383"/>
          </a:xfrm>
          <a:prstGeom prst="rect">
            <a:avLst/>
          </a:prstGeom>
        </p:spPr>
      </p:pic>
      <p:pic>
        <p:nvPicPr>
          <p:cNvPr id="15" name="Grafik 14"/>
          <p:cNvPicPr>
            <a:picLocks noChangeAspect="1"/>
          </p:cNvPicPr>
          <p:nvPr/>
        </p:nvPicPr>
        <p:blipFill>
          <a:blip r:embed="rId6"/>
          <a:stretch>
            <a:fillRect/>
          </a:stretch>
        </p:blipFill>
        <p:spPr>
          <a:xfrm>
            <a:off x="7737396" y="1920942"/>
            <a:ext cx="4127727" cy="4087626"/>
          </a:xfrm>
          <a:prstGeom prst="rect">
            <a:avLst/>
          </a:prstGeom>
        </p:spPr>
      </p:pic>
    </p:spTree>
    <p:extLst>
      <p:ext uri="{BB962C8B-B14F-4D97-AF65-F5344CB8AC3E}">
        <p14:creationId xmlns:p14="http://schemas.microsoft.com/office/powerpoint/2010/main" val="2104585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1169287" y="2764433"/>
            <a:ext cx="5033124" cy="3768917"/>
          </a:xfrm>
          <a:prstGeom prst="rect">
            <a:avLst/>
          </a:prstGeom>
        </p:spPr>
      </p:pic>
      <p:pic>
        <p:nvPicPr>
          <p:cNvPr id="11" name="Grafik 10"/>
          <p:cNvPicPr>
            <a:picLocks noChangeAspect="1"/>
          </p:cNvPicPr>
          <p:nvPr/>
        </p:nvPicPr>
        <p:blipFill>
          <a:blip r:embed="rId4"/>
          <a:stretch>
            <a:fillRect/>
          </a:stretch>
        </p:blipFill>
        <p:spPr>
          <a:xfrm>
            <a:off x="5712291" y="1018361"/>
            <a:ext cx="6067425" cy="4572000"/>
          </a:xfrm>
          <a:prstGeom prst="rect">
            <a:avLst/>
          </a:prstGeom>
        </p:spPr>
      </p:pic>
      <p:sp>
        <p:nvSpPr>
          <p:cNvPr id="2" name="Rechteck 1"/>
          <p:cNvSpPr/>
          <p:nvPr/>
        </p:nvSpPr>
        <p:spPr>
          <a:xfrm>
            <a:off x="462524" y="106827"/>
            <a:ext cx="11479774" cy="369332"/>
          </a:xfrm>
          <a:prstGeom prst="rect">
            <a:avLst/>
          </a:prstGeom>
        </p:spPr>
        <p:txBody>
          <a:bodyPr wrap="square">
            <a:spAutoFit/>
          </a:bodyPr>
          <a:lstStyle/>
          <a:p>
            <a:r>
              <a:rPr lang="de-DE" b="1" dirty="0">
                <a:cs typeface="Arial" panose="020B0604020202020204" pitchFamily="34" charset="0"/>
              </a:rPr>
              <a:t>Investitionsprojekte</a:t>
            </a:r>
            <a:endParaRPr lang="de-DE" dirty="0">
              <a:cs typeface="Arial" panose="020B0604020202020204" pitchFamily="34" charset="0"/>
            </a:endParaRPr>
          </a:p>
        </p:txBody>
      </p:sp>
      <p:sp>
        <p:nvSpPr>
          <p:cNvPr id="4" name="Rechteck 3"/>
          <p:cNvSpPr/>
          <p:nvPr/>
        </p:nvSpPr>
        <p:spPr>
          <a:xfrm>
            <a:off x="462524" y="130810"/>
            <a:ext cx="11083032" cy="800219"/>
          </a:xfrm>
          <a:prstGeom prst="rect">
            <a:avLst/>
          </a:prstGeom>
        </p:spPr>
        <p:txBody>
          <a:bodyPr wrap="square">
            <a:spAutoFit/>
          </a:bodyPr>
          <a:lstStyle/>
          <a:p>
            <a:pPr algn="just"/>
            <a:br>
              <a:rPr lang="de-DE" dirty="0">
                <a:latin typeface="Arial" panose="020B0604020202020204" pitchFamily="34" charset="0"/>
                <a:cs typeface="Arial" panose="020B0604020202020204" pitchFamily="34" charset="0"/>
              </a:rPr>
            </a:br>
            <a:r>
              <a:rPr lang="de-DE" sz="1400" b="1" dirty="0">
                <a:cs typeface="Arial" panose="020B0604020202020204" pitchFamily="34" charset="0"/>
              </a:rPr>
              <a:t>Boddenhafensanierung &amp; Müggenburger Hafen</a:t>
            </a:r>
          </a:p>
          <a:p>
            <a:pPr algn="just"/>
            <a:endParaRPr lang="de-DE" sz="1400" dirty="0">
              <a:solidFill>
                <a:srgbClr val="FF0000"/>
              </a:solidFill>
              <a:cs typeface="Arial" panose="020B0604020202020204" pitchFamily="34" charset="0"/>
            </a:endParaRPr>
          </a:p>
        </p:txBody>
      </p:sp>
      <p:sp>
        <p:nvSpPr>
          <p:cNvPr id="9" name="Rechteck 8"/>
          <p:cNvSpPr/>
          <p:nvPr/>
        </p:nvSpPr>
        <p:spPr>
          <a:xfrm>
            <a:off x="1954010" y="6533350"/>
            <a:ext cx="4572000" cy="307777"/>
          </a:xfrm>
          <a:prstGeom prst="rect">
            <a:avLst/>
          </a:prstGeom>
        </p:spPr>
        <p:txBody>
          <a:bodyPr>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Planen und Bauen</a:t>
            </a:r>
          </a:p>
        </p:txBody>
      </p:sp>
      <p:pic>
        <p:nvPicPr>
          <p:cNvPr id="10" name="Grafik 9"/>
          <p:cNvPicPr>
            <a:picLocks noChangeAspect="1"/>
          </p:cNvPicPr>
          <p:nvPr/>
        </p:nvPicPr>
        <p:blipFill>
          <a:blip r:embed="rId5"/>
          <a:stretch>
            <a:fillRect/>
          </a:stretch>
        </p:blipFill>
        <p:spPr>
          <a:xfrm>
            <a:off x="531062" y="770256"/>
            <a:ext cx="6281720" cy="3691826"/>
          </a:xfrm>
          <a:prstGeom prst="rect">
            <a:avLst/>
          </a:prstGeom>
        </p:spPr>
      </p:pic>
    </p:spTree>
    <p:extLst>
      <p:ext uri="{BB962C8B-B14F-4D97-AF65-F5344CB8AC3E}">
        <p14:creationId xmlns:p14="http://schemas.microsoft.com/office/powerpoint/2010/main" val="506063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923987" y="651222"/>
            <a:ext cx="1073075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latin typeface="Arial" panose="020B0604020202020204" pitchFamily="34" charset="0"/>
                <a:cs typeface="Arial" panose="020B0604020202020204" pitchFamily="34" charset="0"/>
              </a:rPr>
              <a:t>Zahlen &amp; Fakten</a:t>
            </a:r>
            <a:br>
              <a:rPr sz="1600" dirty="0">
                <a:latin typeface="Arial" panose="020B0604020202020204" pitchFamily="34" charset="0"/>
                <a:cs typeface="Arial" panose="020B0604020202020204" pitchFamily="34" charset="0"/>
              </a:rPr>
            </a:br>
            <a:endParaRPr lang="de-DE" sz="1600" dirty="0">
              <a:latin typeface="Arial" panose="020B0604020202020204" pitchFamily="34" charset="0"/>
              <a:cs typeface="Arial" panose="020B0604020202020204" pitchFamily="34" charset="0"/>
            </a:endParaRPr>
          </a:p>
        </p:txBody>
      </p:sp>
      <p:sp>
        <p:nvSpPr>
          <p:cNvPr id="3" name="Rechteck 2"/>
          <p:cNvSpPr/>
          <p:nvPr/>
        </p:nvSpPr>
        <p:spPr>
          <a:xfrm>
            <a:off x="2323689" y="6221695"/>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–Abwasserentsorgungsbetrieb Zingst</a:t>
            </a:r>
          </a:p>
        </p:txBody>
      </p:sp>
      <p:graphicFrame>
        <p:nvGraphicFramePr>
          <p:cNvPr id="6" name="Tabelle 5"/>
          <p:cNvGraphicFramePr>
            <a:graphicFrameLocks noGrp="1"/>
          </p:cNvGraphicFramePr>
          <p:nvPr/>
        </p:nvGraphicFramePr>
        <p:xfrm>
          <a:off x="923986" y="955966"/>
          <a:ext cx="10730754" cy="5265729"/>
        </p:xfrm>
        <a:graphic>
          <a:graphicData uri="http://schemas.openxmlformats.org/drawingml/2006/table">
            <a:tbl>
              <a:tblPr firstRow="1" firstCol="1" bandRow="1"/>
              <a:tblGrid>
                <a:gridCol w="1787951">
                  <a:extLst>
                    <a:ext uri="{9D8B030D-6E8A-4147-A177-3AD203B41FA5}">
                      <a16:colId xmlns:a16="http://schemas.microsoft.com/office/drawing/2014/main" val="20000"/>
                    </a:ext>
                  </a:extLst>
                </a:gridCol>
                <a:gridCol w="1787951">
                  <a:extLst>
                    <a:ext uri="{9D8B030D-6E8A-4147-A177-3AD203B41FA5}">
                      <a16:colId xmlns:a16="http://schemas.microsoft.com/office/drawing/2014/main" val="20001"/>
                    </a:ext>
                  </a:extLst>
                </a:gridCol>
                <a:gridCol w="1787951">
                  <a:extLst>
                    <a:ext uri="{9D8B030D-6E8A-4147-A177-3AD203B41FA5}">
                      <a16:colId xmlns:a16="http://schemas.microsoft.com/office/drawing/2014/main" val="20002"/>
                    </a:ext>
                  </a:extLst>
                </a:gridCol>
                <a:gridCol w="1787951">
                  <a:extLst>
                    <a:ext uri="{9D8B030D-6E8A-4147-A177-3AD203B41FA5}">
                      <a16:colId xmlns:a16="http://schemas.microsoft.com/office/drawing/2014/main" val="20003"/>
                    </a:ext>
                  </a:extLst>
                </a:gridCol>
                <a:gridCol w="1789475">
                  <a:extLst>
                    <a:ext uri="{9D8B030D-6E8A-4147-A177-3AD203B41FA5}">
                      <a16:colId xmlns:a16="http://schemas.microsoft.com/office/drawing/2014/main" val="20004"/>
                    </a:ext>
                  </a:extLst>
                </a:gridCol>
                <a:gridCol w="1789475">
                  <a:extLst>
                    <a:ext uri="{9D8B030D-6E8A-4147-A177-3AD203B41FA5}">
                      <a16:colId xmlns:a16="http://schemas.microsoft.com/office/drawing/2014/main" val="20005"/>
                    </a:ext>
                  </a:extLst>
                </a:gridCol>
              </a:tblGrid>
              <a:tr h="455721">
                <a:tc>
                  <a:txBody>
                    <a:bodyPr/>
                    <a:lstStyle/>
                    <a:p>
                      <a:pPr algn="ctr"/>
                      <a:r>
                        <a:rPr lang="de-DE" sz="1200" b="1" dirty="0">
                          <a:effectLst/>
                          <a:latin typeface="Arial" panose="020B0604020202020204" pitchFamily="34" charset="0"/>
                          <a:ea typeface="Times New Roman" panose="02020603050405020304" pitchFamily="18" charset="0"/>
                          <a:cs typeface="Arial" panose="020B0604020202020204" pitchFamily="34" charset="0"/>
                        </a:rPr>
                        <a:t>Monat</a:t>
                      </a:r>
                      <a:endParaRPr lang="de-DE"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1" dirty="0">
                          <a:effectLst/>
                          <a:latin typeface="Arial" panose="020B0604020202020204" pitchFamily="34" charset="0"/>
                          <a:ea typeface="Times New Roman" panose="02020603050405020304" pitchFamily="18" charset="0"/>
                          <a:cs typeface="Arial" panose="020B0604020202020204" pitchFamily="34" charset="0"/>
                        </a:rPr>
                        <a:t>Zulaufmenge</a:t>
                      </a:r>
                      <a:endParaRPr lang="de-DE"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1">
                          <a:effectLst/>
                          <a:latin typeface="Arial" panose="020B0604020202020204" pitchFamily="34" charset="0"/>
                          <a:ea typeface="Times New Roman" panose="02020603050405020304" pitchFamily="18" charset="0"/>
                          <a:cs typeface="Arial" panose="020B0604020202020204" pitchFamily="34" charset="0"/>
                        </a:rPr>
                        <a:t>Durchschnitt</a:t>
                      </a:r>
                      <a:endParaRPr lang="de-DE" sz="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1">
                          <a:effectLst/>
                          <a:latin typeface="Arial" panose="020B0604020202020204" pitchFamily="34" charset="0"/>
                          <a:ea typeface="Times New Roman" panose="02020603050405020304" pitchFamily="18" charset="0"/>
                          <a:cs typeface="Arial" panose="020B0604020202020204" pitchFamily="34" charset="0"/>
                        </a:rPr>
                        <a:t>Regulär von</a:t>
                      </a:r>
                      <a:endParaRPr lang="de-DE" sz="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1">
                          <a:effectLst/>
                          <a:latin typeface="Arial" panose="020B0604020202020204" pitchFamily="34" charset="0"/>
                          <a:ea typeface="Times New Roman" panose="02020603050405020304" pitchFamily="18" charset="0"/>
                          <a:cs typeface="Arial" panose="020B0604020202020204" pitchFamily="34" charset="0"/>
                        </a:rPr>
                        <a:t>Regulär bis</a:t>
                      </a:r>
                      <a:endParaRPr lang="de-DE" sz="1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1" dirty="0">
                          <a:effectLst/>
                          <a:latin typeface="Arial" panose="020B0604020202020204" pitchFamily="34" charset="0"/>
                          <a:ea typeface="Times New Roman" panose="02020603050405020304" pitchFamily="18" charset="0"/>
                          <a:cs typeface="Arial" panose="020B0604020202020204" pitchFamily="34" charset="0"/>
                        </a:rPr>
                        <a:t>Kurzzeitiger Spitzenwert</a:t>
                      </a:r>
                      <a:endParaRPr lang="de-DE"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01.06.-30.06.23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49.684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1.656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1.800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2.100 (22</a:t>
                      </a:r>
                      <a:r>
                        <a:rPr lang="de-DE" sz="12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a:t>
                      </a: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/m²</a:t>
                      </a:r>
                      <a:r>
                        <a:rPr lang="de-DE" sz="12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01.07.-31.07.23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60.010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1.936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2.150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2.600</a:t>
                      </a:r>
                      <a:r>
                        <a:rPr lang="de-DE" sz="12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(14 l/m²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01.08.-31.08.23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59.079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1.906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2.060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2.700 (30</a:t>
                      </a:r>
                      <a:r>
                        <a:rPr lang="de-DE" sz="12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a:t>
                      </a: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/m²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01.09.-30.09.23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40.163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1.339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01.10.-31.10.23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40.801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1.316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1.570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01.11.-30.11.23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31.991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1.600 (12 l/m²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01.12.-31.12.23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33.467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2.190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01.01.-31.01.24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43.890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5.100 (31 l/m²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01.02.-29.02.24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37.334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1.301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3.600 (25 l/m²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01.03.-31.03.24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30.305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1.440 (Ostern</a:t>
                      </a:r>
                      <a:r>
                        <a:rPr lang="de-DE" sz="12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01.04.-30.04.24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37.026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1.234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3.000 (40 l/m² Regen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 2 Tagen)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01.05.-31.05.24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41.210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1.329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3.200 (35 l/m²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01.06.-30.06.24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48.650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1.622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2.000 (23 l/m² Regen)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39874">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01.07.-09.07.24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16.330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1.814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1.900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23517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62524" y="106827"/>
            <a:ext cx="11479774" cy="369332"/>
          </a:xfrm>
          <a:prstGeom prst="rect">
            <a:avLst/>
          </a:prstGeom>
        </p:spPr>
        <p:txBody>
          <a:bodyPr wrap="square">
            <a:spAutoFit/>
          </a:bodyPr>
          <a:lstStyle/>
          <a:p>
            <a:r>
              <a:rPr lang="de-DE" b="1" dirty="0">
                <a:cs typeface="Arial" panose="020B0604020202020204" pitchFamily="34" charset="0"/>
              </a:rPr>
              <a:t>Investitionsprojekte</a:t>
            </a:r>
            <a:endParaRPr lang="de-DE" dirty="0">
              <a:cs typeface="Arial" panose="020B0604020202020204" pitchFamily="34" charset="0"/>
            </a:endParaRPr>
          </a:p>
        </p:txBody>
      </p:sp>
      <p:sp>
        <p:nvSpPr>
          <p:cNvPr id="4" name="Rechteck 3"/>
          <p:cNvSpPr/>
          <p:nvPr/>
        </p:nvSpPr>
        <p:spPr>
          <a:xfrm>
            <a:off x="462524" y="130810"/>
            <a:ext cx="11083032" cy="800219"/>
          </a:xfrm>
          <a:prstGeom prst="rect">
            <a:avLst/>
          </a:prstGeom>
        </p:spPr>
        <p:txBody>
          <a:bodyPr wrap="square">
            <a:spAutoFit/>
          </a:bodyPr>
          <a:lstStyle/>
          <a:p>
            <a:pPr algn="just"/>
            <a:br>
              <a:rPr lang="de-DE" dirty="0">
                <a:latin typeface="Arial" panose="020B0604020202020204" pitchFamily="34" charset="0"/>
                <a:cs typeface="Arial" panose="020B0604020202020204" pitchFamily="34" charset="0"/>
              </a:rPr>
            </a:br>
            <a:r>
              <a:rPr lang="de-DE" sz="1400" b="1" dirty="0">
                <a:cs typeface="Arial" panose="020B0604020202020204" pitchFamily="34" charset="0"/>
              </a:rPr>
              <a:t>Boddenhafensanierung &amp; Müggenburger Hafen</a:t>
            </a:r>
          </a:p>
          <a:p>
            <a:pPr algn="just"/>
            <a:endParaRPr lang="de-DE" sz="1400" dirty="0">
              <a:solidFill>
                <a:srgbClr val="FF0000"/>
              </a:solidFill>
              <a:cs typeface="Arial" panose="020B0604020202020204" pitchFamily="34" charset="0"/>
            </a:endParaRPr>
          </a:p>
        </p:txBody>
      </p:sp>
      <p:sp>
        <p:nvSpPr>
          <p:cNvPr id="9" name="Rechteck 8"/>
          <p:cNvSpPr/>
          <p:nvPr/>
        </p:nvSpPr>
        <p:spPr>
          <a:xfrm>
            <a:off x="1954010" y="6533350"/>
            <a:ext cx="4572000" cy="307777"/>
          </a:xfrm>
          <a:prstGeom prst="rect">
            <a:avLst/>
          </a:prstGeom>
        </p:spPr>
        <p:txBody>
          <a:bodyPr>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Planen und Bauen</a:t>
            </a:r>
          </a:p>
        </p:txBody>
      </p:sp>
      <p:pic>
        <p:nvPicPr>
          <p:cNvPr id="6" name="Grafik 5"/>
          <p:cNvPicPr>
            <a:picLocks noChangeAspect="1"/>
          </p:cNvPicPr>
          <p:nvPr/>
        </p:nvPicPr>
        <p:blipFill>
          <a:blip r:embed="rId3"/>
          <a:stretch>
            <a:fillRect/>
          </a:stretch>
        </p:blipFill>
        <p:spPr>
          <a:xfrm>
            <a:off x="917381" y="824734"/>
            <a:ext cx="4012200" cy="5406684"/>
          </a:xfrm>
          <a:prstGeom prst="rect">
            <a:avLst/>
          </a:prstGeom>
        </p:spPr>
      </p:pic>
      <p:pic>
        <p:nvPicPr>
          <p:cNvPr id="7" name="Grafik 6"/>
          <p:cNvPicPr>
            <a:picLocks noChangeAspect="1"/>
          </p:cNvPicPr>
          <p:nvPr/>
        </p:nvPicPr>
        <p:blipFill>
          <a:blip r:embed="rId4"/>
          <a:stretch>
            <a:fillRect/>
          </a:stretch>
        </p:blipFill>
        <p:spPr>
          <a:xfrm>
            <a:off x="5537090" y="1515547"/>
            <a:ext cx="6008466" cy="4562933"/>
          </a:xfrm>
          <a:prstGeom prst="rect">
            <a:avLst/>
          </a:prstGeom>
        </p:spPr>
      </p:pic>
    </p:spTree>
    <p:extLst>
      <p:ext uri="{BB962C8B-B14F-4D97-AF65-F5344CB8AC3E}">
        <p14:creationId xmlns:p14="http://schemas.microsoft.com/office/powerpoint/2010/main" val="179046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323689" y="608818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–Abwasserentsorgungsbetrieb Zingst</a:t>
            </a:r>
          </a:p>
        </p:txBody>
      </p:sp>
      <p:sp>
        <p:nvSpPr>
          <p:cNvPr id="5" name="Textfeld 5"/>
          <p:cNvSpPr txBox="1"/>
          <p:nvPr/>
        </p:nvSpPr>
        <p:spPr>
          <a:xfrm>
            <a:off x="622518" y="158620"/>
            <a:ext cx="11136665"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defRPr sz="3600" b="1">
                <a:solidFill>
                  <a:srgbClr val="000000"/>
                </a:solidFill>
                <a:latin typeface="Calibri"/>
                <a:ea typeface="Calibri"/>
                <a:cs typeface="Calibri"/>
                <a:sym typeface="Calibri"/>
              </a:defRPr>
            </a:pPr>
            <a:r>
              <a:rPr lang="de-DE" dirty="0">
                <a:cs typeface="Arial" panose="020B0604020202020204" pitchFamily="34" charset="0"/>
              </a:rPr>
              <a:t>l</a:t>
            </a:r>
            <a:r>
              <a:rPr dirty="0">
                <a:cs typeface="Arial" panose="020B0604020202020204" pitchFamily="34" charset="0"/>
              </a:rPr>
              <a:t>aufende</a:t>
            </a:r>
            <a:r>
              <a:rPr lang="de-DE" dirty="0">
                <a:cs typeface="Arial" panose="020B0604020202020204" pitchFamily="34" charset="0"/>
              </a:rPr>
              <a:t>r</a:t>
            </a:r>
            <a:r>
              <a:rPr dirty="0">
                <a:cs typeface="Arial" panose="020B0604020202020204" pitchFamily="34" charset="0"/>
              </a:rPr>
              <a:t> </a:t>
            </a:r>
            <a:r>
              <a:rPr lang="de-DE" dirty="0">
                <a:cs typeface="Arial" panose="020B0604020202020204" pitchFamily="34" charset="0"/>
              </a:rPr>
              <a:t>Betrieb</a:t>
            </a:r>
            <a:endParaRPr dirty="0">
              <a:cs typeface="Arial" panose="020B0604020202020204" pitchFamily="34" charset="0"/>
            </a:endParaRPr>
          </a:p>
          <a:p>
            <a:endParaRPr lang="de-DE" sz="1200" dirty="0">
              <a:solidFill>
                <a:srgbClr val="FF0000"/>
              </a:solidFill>
              <a:effectLst/>
              <a:ea typeface="Times New Roman" panose="02020603050405020304" pitchFamily="18" charset="0"/>
            </a:endParaRPr>
          </a:p>
          <a:p>
            <a:r>
              <a:rPr lang="de-DE" sz="1200" dirty="0">
                <a:effectLst/>
                <a:ea typeface="Times New Roman" panose="02020603050405020304" pitchFamily="18" charset="0"/>
              </a:rPr>
              <a:t> </a:t>
            </a:r>
            <a:r>
              <a:rPr lang="de-DE" sz="1600" dirty="0">
                <a:ea typeface="Times New Roman" panose="02020603050405020304" pitchFamily="18" charset="0"/>
              </a:rPr>
              <a:t>technischer Bereich</a:t>
            </a:r>
          </a:p>
          <a:p>
            <a:endParaRPr lang="de-DE" sz="1600" dirty="0">
              <a:effectLst/>
              <a:ea typeface="Times New Roman" panose="02020603050405020304" pitchFamily="18" charset="0"/>
            </a:endParaRPr>
          </a:p>
          <a:p>
            <a:pPr marL="171450" indent="-171450">
              <a:buFont typeface="Arial" panose="020B0604020202020204" pitchFamily="34" charset="0"/>
              <a:buChar char="•"/>
            </a:pPr>
            <a:r>
              <a:rPr lang="de-DE" sz="1600" dirty="0">
                <a:ea typeface="Times New Roman" panose="02020603050405020304" pitchFamily="18" charset="0"/>
              </a:rPr>
              <a:t>Die Abwassermengen liegen aktuell bei ca. 1.900 m³/d, mittlerweile sind sechs von sieben Belebungsbecken in Betrieb genommen</a:t>
            </a:r>
          </a:p>
          <a:p>
            <a:pPr marL="171450" indent="-171450">
              <a:buFont typeface="Arial" panose="020B0604020202020204" pitchFamily="34" charset="0"/>
              <a:buChar char="•"/>
            </a:pPr>
            <a:r>
              <a:rPr lang="de-DE" sz="1600" dirty="0">
                <a:ea typeface="Times New Roman" panose="02020603050405020304" pitchFamily="18" charset="0"/>
              </a:rPr>
              <a:t>In den Monaten März bis Mai fielen die Abwassermengen etwas höher aus als im Vorjahr, im Juni war es dagegen geringfügig weniger</a:t>
            </a:r>
          </a:p>
          <a:p>
            <a:pPr marL="171450" indent="-171450">
              <a:buFont typeface="Arial" panose="020B0604020202020204" pitchFamily="34" charset="0"/>
              <a:buChar char="•"/>
            </a:pPr>
            <a:r>
              <a:rPr lang="de-DE" sz="1600" dirty="0">
                <a:ea typeface="Times New Roman" panose="02020603050405020304" pitchFamily="18" charset="0"/>
              </a:rPr>
              <a:t>Seit 08.07.24 wird für einen Zeitraum von zwei bis drei Wochen die Klärschlammentwässerung auf der Kläranlage durchgeführt</a:t>
            </a:r>
          </a:p>
        </p:txBody>
      </p:sp>
    </p:spTree>
    <p:extLst>
      <p:ext uri="{BB962C8B-B14F-4D97-AF65-F5344CB8AC3E}">
        <p14:creationId xmlns:p14="http://schemas.microsoft.com/office/powerpoint/2010/main" val="182533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585787" y="400050"/>
            <a:ext cx="11020425" cy="6057900"/>
          </a:xfrm>
          <a:prstGeom prst="rect">
            <a:avLst/>
          </a:prstGeom>
        </p:spPr>
      </p:pic>
      <p:sp>
        <p:nvSpPr>
          <p:cNvPr id="205" name="Textfeld 5"/>
          <p:cNvSpPr txBox="1"/>
          <p:nvPr/>
        </p:nvSpPr>
        <p:spPr>
          <a:xfrm>
            <a:off x="436911" y="154676"/>
            <a:ext cx="10730753"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363882"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spTree>
    <p:extLst>
      <p:ext uri="{BB962C8B-B14F-4D97-AF65-F5344CB8AC3E}">
        <p14:creationId xmlns:p14="http://schemas.microsoft.com/office/powerpoint/2010/main" val="65844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436911" y="154676"/>
            <a:ext cx="10730753"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363882"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pic>
        <p:nvPicPr>
          <p:cNvPr id="2" name="Grafik 1"/>
          <p:cNvPicPr>
            <a:picLocks noChangeAspect="1"/>
          </p:cNvPicPr>
          <p:nvPr/>
        </p:nvPicPr>
        <p:blipFill>
          <a:blip r:embed="rId3"/>
          <a:stretch>
            <a:fillRect/>
          </a:stretch>
        </p:blipFill>
        <p:spPr>
          <a:xfrm>
            <a:off x="281511" y="693285"/>
            <a:ext cx="11649075" cy="5495925"/>
          </a:xfrm>
          <a:prstGeom prst="rect">
            <a:avLst/>
          </a:prstGeom>
        </p:spPr>
      </p:pic>
    </p:spTree>
    <p:extLst>
      <p:ext uri="{BB962C8B-B14F-4D97-AF65-F5344CB8AC3E}">
        <p14:creationId xmlns:p14="http://schemas.microsoft.com/office/powerpoint/2010/main" val="198066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feld 5"/>
          <p:cNvSpPr txBox="1"/>
          <p:nvPr/>
        </p:nvSpPr>
        <p:spPr>
          <a:xfrm>
            <a:off x="436911" y="154676"/>
            <a:ext cx="10730753"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 </a:t>
            </a:r>
            <a:r>
              <a:rPr lang="de-DE" sz="1200" dirty="0">
                <a:cs typeface="Arial" panose="020B0604020202020204" pitchFamily="34" charset="0"/>
              </a:rPr>
              <a:t>(Entwicklung Kurabgabe Vorschau)</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363882"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pic>
        <p:nvPicPr>
          <p:cNvPr id="6" name="Grafik 5"/>
          <p:cNvPicPr>
            <a:picLocks noChangeAspect="1"/>
          </p:cNvPicPr>
          <p:nvPr/>
        </p:nvPicPr>
        <p:blipFill>
          <a:blip r:embed="rId3"/>
          <a:stretch>
            <a:fillRect/>
          </a:stretch>
        </p:blipFill>
        <p:spPr>
          <a:xfrm>
            <a:off x="480907" y="558998"/>
            <a:ext cx="10984845" cy="5991225"/>
          </a:xfrm>
          <a:prstGeom prst="rect">
            <a:avLst/>
          </a:prstGeom>
        </p:spPr>
      </p:pic>
    </p:spTree>
    <p:extLst>
      <p:ext uri="{BB962C8B-B14F-4D97-AF65-F5344CB8AC3E}">
        <p14:creationId xmlns:p14="http://schemas.microsoft.com/office/powerpoint/2010/main" val="76534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301452" y="97555"/>
            <a:ext cx="11414926" cy="6737681"/>
          </a:xfrm>
          <a:prstGeom prst="rect">
            <a:avLst/>
          </a:prstGeom>
        </p:spPr>
      </p:pic>
      <p:sp>
        <p:nvSpPr>
          <p:cNvPr id="205" name="Textfeld 5"/>
          <p:cNvSpPr txBox="1"/>
          <p:nvPr/>
        </p:nvSpPr>
        <p:spPr>
          <a:xfrm>
            <a:off x="1562866" y="97555"/>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886175"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spTree>
    <p:extLst>
      <p:ext uri="{BB962C8B-B14F-4D97-AF65-F5344CB8AC3E}">
        <p14:creationId xmlns:p14="http://schemas.microsoft.com/office/powerpoint/2010/main" val="2772397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693337" y="487250"/>
            <a:ext cx="10771832" cy="6062973"/>
          </a:xfrm>
          <a:prstGeom prst="rect">
            <a:avLst/>
          </a:prstGeom>
        </p:spPr>
      </p:pic>
      <p:sp>
        <p:nvSpPr>
          <p:cNvPr id="205" name="Textfeld 5"/>
          <p:cNvSpPr txBox="1"/>
          <p:nvPr/>
        </p:nvSpPr>
        <p:spPr>
          <a:xfrm>
            <a:off x="1562866" y="97555"/>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886175"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spTree>
    <p:extLst>
      <p:ext uri="{BB962C8B-B14F-4D97-AF65-F5344CB8AC3E}">
        <p14:creationId xmlns:p14="http://schemas.microsoft.com/office/powerpoint/2010/main" val="1192702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42128" y="477238"/>
            <a:ext cx="11555604" cy="6072985"/>
          </a:xfrm>
          <a:prstGeom prst="rect">
            <a:avLst/>
          </a:prstGeom>
        </p:spPr>
      </p:pic>
      <p:sp>
        <p:nvSpPr>
          <p:cNvPr id="205" name="Textfeld 5"/>
          <p:cNvSpPr txBox="1"/>
          <p:nvPr/>
        </p:nvSpPr>
        <p:spPr>
          <a:xfrm>
            <a:off x="1562866" y="97555"/>
            <a:ext cx="1073075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defRPr sz="3600" b="1">
                <a:solidFill>
                  <a:srgbClr val="000000"/>
                </a:solidFill>
                <a:latin typeface="Calibri"/>
                <a:ea typeface="Calibri"/>
                <a:cs typeface="Calibri"/>
                <a:sym typeface="Calibri"/>
              </a:defRPr>
            </a:pPr>
            <a:r>
              <a:rPr lang="de-DE" sz="1600" dirty="0">
                <a:cs typeface="Arial" panose="020B0604020202020204" pitchFamily="34" charset="0"/>
              </a:rPr>
              <a:t>Zahlen &amp; Fakten</a:t>
            </a:r>
          </a:p>
          <a:p>
            <a:pPr>
              <a:defRPr sz="3600" b="1">
                <a:solidFill>
                  <a:srgbClr val="000000"/>
                </a:solidFill>
                <a:latin typeface="Calibri"/>
                <a:ea typeface="Calibri"/>
                <a:cs typeface="Calibri"/>
                <a:sym typeface="Calibri"/>
              </a:defRPr>
            </a:pPr>
            <a:endParaRPr lang="de-DE" sz="1600" dirty="0">
              <a:latin typeface="Arial" panose="020B0604020202020204" pitchFamily="34" charset="0"/>
              <a:cs typeface="Arial" panose="020B0604020202020204" pitchFamily="34" charset="0"/>
            </a:endParaRPr>
          </a:p>
          <a:p>
            <a:pPr>
              <a:defRPr sz="3600" b="1">
                <a:solidFill>
                  <a:srgbClr val="000000"/>
                </a:solidFill>
                <a:latin typeface="Calibri"/>
                <a:ea typeface="Calibri"/>
                <a:cs typeface="Calibri"/>
                <a:sym typeface="Calibri"/>
              </a:defRPr>
            </a:pP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p:txBody>
      </p:sp>
      <p:sp>
        <p:nvSpPr>
          <p:cNvPr id="3" name="Rechteck 2"/>
          <p:cNvSpPr/>
          <p:nvPr/>
        </p:nvSpPr>
        <p:spPr>
          <a:xfrm>
            <a:off x="2886175" y="6550223"/>
            <a:ext cx="7218896" cy="307777"/>
          </a:xfrm>
          <a:prstGeom prst="rect">
            <a:avLst/>
          </a:prstGeom>
        </p:spPr>
        <p:txBody>
          <a:bodyPr wrap="square">
            <a:spAutoFit/>
          </a:bodyPr>
          <a:lstStyle/>
          <a:p>
            <a:pPr algn="ctr">
              <a:defRPr/>
            </a:pPr>
            <a:r>
              <a:rPr lang="de-DE" sz="1400" b="1" dirty="0">
                <a:solidFill>
                  <a:schemeClr val="tx2"/>
                </a:solidFill>
                <a:effectLst>
                  <a:outerShdw blurRad="38100" dist="38100" dir="2700000" algn="tl">
                    <a:srgbClr val="000000"/>
                  </a:outerShdw>
                </a:effectLst>
                <a:latin typeface="Arial" pitchFamily="34" charset="0"/>
                <a:cs typeface="Arial"/>
              </a:rPr>
              <a:t>BdB – Eigenbetrieb Zingster Fremdenverkehrsbetrieb</a:t>
            </a:r>
          </a:p>
        </p:txBody>
      </p:sp>
    </p:spTree>
    <p:extLst>
      <p:ext uri="{BB962C8B-B14F-4D97-AF65-F5344CB8AC3E}">
        <p14:creationId xmlns:p14="http://schemas.microsoft.com/office/powerpoint/2010/main" val="329152848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1077</Words>
  <Application>Microsoft Office PowerPoint</Application>
  <PresentationFormat>Breitbild</PresentationFormat>
  <Paragraphs>258</Paragraphs>
  <Slides>20</Slides>
  <Notes>20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20</vt:i4>
      </vt:variant>
    </vt:vector>
  </HeadingPairs>
  <TitlesOfParts>
    <vt:vector size="26" baseType="lpstr">
      <vt:lpstr>Arial</vt:lpstr>
      <vt:lpstr>Calibri</vt:lpstr>
      <vt:lpstr>Calibri Light</vt:lpstr>
      <vt:lpstr>Tahoma</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finanzen-zornow@gemeinde-zingst.de</dc:creator>
  <cp:lastModifiedBy>Frau Meyer</cp:lastModifiedBy>
  <cp:revision>984</cp:revision>
  <cp:lastPrinted>2022-11-11T07:47:50Z</cp:lastPrinted>
  <dcterms:created xsi:type="dcterms:W3CDTF">2020-01-14T15:27:36Z</dcterms:created>
  <dcterms:modified xsi:type="dcterms:W3CDTF">2024-07-11T09:57:26Z</dcterms:modified>
</cp:coreProperties>
</file>